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409" r:id="rId3"/>
    <p:sldId id="410" r:id="rId4"/>
    <p:sldId id="517" r:id="rId5"/>
    <p:sldId id="516" r:id="rId6"/>
    <p:sldId id="411" r:id="rId7"/>
    <p:sldId id="413" r:id="rId8"/>
    <p:sldId id="446" r:id="rId9"/>
    <p:sldId id="447" r:id="rId10"/>
    <p:sldId id="463" r:id="rId11"/>
    <p:sldId id="415" r:id="rId12"/>
    <p:sldId id="416" r:id="rId13"/>
    <p:sldId id="432" r:id="rId14"/>
    <p:sldId id="431" r:id="rId15"/>
    <p:sldId id="419" r:id="rId16"/>
    <p:sldId id="421" r:id="rId17"/>
    <p:sldId id="466" r:id="rId18"/>
    <p:sldId id="467" r:id="rId19"/>
    <p:sldId id="469" r:id="rId20"/>
    <p:sldId id="470" r:id="rId21"/>
    <p:sldId id="471" r:id="rId22"/>
    <p:sldId id="482" r:id="rId23"/>
    <p:sldId id="497" r:id="rId24"/>
    <p:sldId id="512" r:id="rId25"/>
    <p:sldId id="584" r:id="rId26"/>
    <p:sldId id="585" r:id="rId27"/>
    <p:sldId id="518" r:id="rId28"/>
    <p:sldId id="565" r:id="rId29"/>
    <p:sldId id="606" r:id="rId30"/>
    <p:sldId id="625" r:id="rId31"/>
    <p:sldId id="485" r:id="rId32"/>
    <p:sldId id="547" r:id="rId33"/>
    <p:sldId id="548" r:id="rId34"/>
    <p:sldId id="549" r:id="rId35"/>
    <p:sldId id="550" r:id="rId36"/>
    <p:sldId id="552" r:id="rId37"/>
    <p:sldId id="486" r:id="rId38"/>
    <p:sldId id="514" r:id="rId39"/>
    <p:sldId id="515" r:id="rId41"/>
    <p:sldId id="564" r:id="rId42"/>
    <p:sldId id="551" r:id="rId43"/>
    <p:sldId id="553" r:id="rId44"/>
    <p:sldId id="556" r:id="rId45"/>
    <p:sldId id="554" r:id="rId46"/>
    <p:sldId id="555" r:id="rId47"/>
    <p:sldId id="557" r:id="rId48"/>
    <p:sldId id="492" r:id="rId49"/>
    <p:sldId id="428"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6"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EBEB"/>
    <a:srgbClr val="9F0002"/>
    <a:srgbClr val="FF2323"/>
    <a:srgbClr val="9C0000"/>
    <a:srgbClr val="680000"/>
    <a:srgbClr val="FF6B6B"/>
    <a:srgbClr val="FFFFFF"/>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16"/>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hyperlink" Target="https://github.com/Deeraniy/HX_cultural_transmission_sys.git"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image" Target="../media/image2.jpeg"/><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8.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9.png"/><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1.xml"/><Relationship Id="rId2" Type="http://schemas.openxmlformats.org/officeDocument/2006/relationships/image" Target="../media/image11.pn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11.png"/><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100.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0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tags" Target="../tags/tag10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3.xml"/><Relationship Id="rId2" Type="http://schemas.openxmlformats.org/officeDocument/2006/relationships/image" Target="../media/image35.png"/><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4.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5.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6.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9.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a:grpSpLocks noChangeAspect="1"/>
          </p:cNvGrpSpPr>
          <p:nvPr/>
        </p:nvGrpSpPr>
        <p:grpSpPr>
          <a:xfrm>
            <a:off x="743585" y="2362835"/>
            <a:ext cx="5769610" cy="1701165"/>
            <a:chOff x="1273" y="3893"/>
            <a:chExt cx="8736" cy="3085"/>
          </a:xfrm>
        </p:grpSpPr>
        <p:sp>
          <p:nvSpPr>
            <p:cNvPr id="5" name="任意多边形 4"/>
            <p:cNvSpPr/>
            <p:nvPr/>
          </p:nvSpPr>
          <p:spPr>
            <a:xfrm>
              <a:off x="1458" y="4342"/>
              <a:ext cx="8450" cy="2636"/>
            </a:xfrm>
            <a:custGeom>
              <a:avLst/>
              <a:gdLst/>
              <a:ahLst/>
              <a:cxnLst>
                <a:cxn ang="3">
                  <a:pos x="hc" y="t"/>
                </a:cxn>
                <a:cxn ang="cd2">
                  <a:pos x="l" y="vc"/>
                </a:cxn>
                <a:cxn ang="cd4">
                  <a:pos x="hc" y="b"/>
                </a:cxn>
                <a:cxn ang="0">
                  <a:pos x="r" y="vc"/>
                </a:cxn>
              </a:cxnLst>
              <a:rect l="l" t="t" r="r" b="b"/>
              <a:pathLst>
                <a:path w="8450" h="2636">
                  <a:moveTo>
                    <a:pt x="0" y="0"/>
                  </a:moveTo>
                  <a:lnTo>
                    <a:pt x="8450" y="0"/>
                  </a:lnTo>
                  <a:lnTo>
                    <a:pt x="8450" y="2117"/>
                  </a:lnTo>
                  <a:lnTo>
                    <a:pt x="1185" y="2117"/>
                  </a:lnTo>
                  <a:lnTo>
                    <a:pt x="666" y="2636"/>
                  </a:lnTo>
                  <a:lnTo>
                    <a:pt x="666" y="2117"/>
                  </a:lnTo>
                  <a:lnTo>
                    <a:pt x="0" y="2117"/>
                  </a:lnTo>
                  <a:lnTo>
                    <a:pt x="0" y="0"/>
                  </a:lnTo>
                  <a:close/>
                </a:path>
              </a:pathLst>
            </a:custGeom>
            <a:noFill/>
            <a:ln w="1905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矩形 6"/>
            <p:cNvSpPr/>
            <p:nvPr/>
          </p:nvSpPr>
          <p:spPr>
            <a:xfrm>
              <a:off x="1273" y="3893"/>
              <a:ext cx="8736" cy="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7" name="文本框 36"/>
          <p:cNvSpPr txBox="1"/>
          <p:nvPr/>
        </p:nvSpPr>
        <p:spPr>
          <a:xfrm>
            <a:off x="865823" y="1353729"/>
            <a:ext cx="3838575" cy="337185"/>
          </a:xfrm>
          <a:prstGeom prst="rect">
            <a:avLst/>
          </a:prstGeom>
          <a:noFill/>
        </p:spPr>
        <p:txBody>
          <a:bodyPr wrap="square" rtlCol="0" anchor="t">
            <a:spAutoFit/>
          </a:bodyPr>
          <a:p>
            <a:pPr algn="dist"/>
            <a:r>
              <a:rPr lang="zh-CN" altLang="en-US" sz="1600">
                <a:solidFill>
                  <a:schemeClr val="tx1"/>
                </a:solidFill>
                <a:latin typeface="阿里巴巴普惠体 R" panose="00020600040101010101" charset="-122"/>
                <a:ea typeface="阿里巴巴普惠体 R" panose="00020600040101010101" charset="-122"/>
              </a:rPr>
              <a:t>创新工程实践营项目汇报</a:t>
            </a:r>
            <a:endParaRPr lang="zh-CN" altLang="en-US" sz="1600">
              <a:solidFill>
                <a:schemeClr val="tx1"/>
              </a:solidFill>
              <a:latin typeface="阿里巴巴普惠体 R" panose="00020600040101010101" charset="-122"/>
              <a:ea typeface="阿里巴巴普惠体 R" panose="00020600040101010101" charset="-122"/>
            </a:endParaRPr>
          </a:p>
        </p:txBody>
      </p:sp>
      <p:sp>
        <p:nvSpPr>
          <p:cNvPr id="19" name="矩形 18"/>
          <p:cNvSpPr/>
          <p:nvPr/>
        </p:nvSpPr>
        <p:spPr>
          <a:xfrm>
            <a:off x="774110" y="1768702"/>
            <a:ext cx="5778500" cy="1568450"/>
          </a:xfrm>
          <a:prstGeom prst="rect">
            <a:avLst/>
          </a:prstGeom>
        </p:spPr>
        <p:txBody>
          <a:bodyPr wrap="square">
            <a:spAutoFit/>
          </a:bodyPr>
          <a:p>
            <a:pPr algn="l"/>
            <a:r>
              <a:rPr lang="zh-CN" altLang="en-US" sz="4800" b="1" dirty="0">
                <a:solidFill>
                  <a:srgbClr val="9F0002"/>
                </a:solidFill>
                <a:latin typeface="微软雅黑" panose="020B0503020204020204" pitchFamily="34" charset="-122"/>
                <a:ea typeface="微软雅黑" panose="020B0503020204020204" pitchFamily="34" charset="-122"/>
                <a:sym typeface="+mn-ea"/>
              </a:rPr>
              <a:t>湖湘文化国际传播效果分析系统</a:t>
            </a:r>
            <a:endParaRPr lang="zh-CN" altLang="en-US" sz="4800" b="1" dirty="0">
              <a:solidFill>
                <a:srgbClr val="9F0002"/>
              </a:solidFill>
              <a:latin typeface="微软雅黑" panose="020B0503020204020204" pitchFamily="34" charset="-122"/>
              <a:ea typeface="微软雅黑" panose="020B0503020204020204" pitchFamily="34" charset="-122"/>
              <a:sym typeface="+mn-ea"/>
            </a:endParaRPr>
          </a:p>
        </p:txBody>
      </p:sp>
      <p:sp>
        <p:nvSpPr>
          <p:cNvPr id="44" name="文本占位符 54"/>
          <p:cNvSpPr>
            <a:spLocks noGrp="1"/>
          </p:cNvSpPr>
          <p:nvPr/>
        </p:nvSpPr>
        <p:spPr>
          <a:xfrm>
            <a:off x="774065" y="3343275"/>
            <a:ext cx="6700203" cy="38417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30000"/>
              </a:lnSpc>
              <a:spcAft>
                <a:spcPts val="0"/>
              </a:spcAft>
              <a:buNone/>
              <a:defRPr sz="1200" b="0" u="none" strike="noStrike" kern="1200" cap="none" spc="200" normalizeH="0" baseline="0">
                <a:solidFill>
                  <a:schemeClr val="tx1"/>
                </a:solidFill>
                <a:effectLst/>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dist">
              <a:lnSpc>
                <a:spcPct val="140000"/>
              </a:lnSpc>
            </a:pPr>
            <a:r>
              <a:rPr lang="en-US" altLang="zh-CN" sz="1100" strike="noStrike" noProof="1">
                <a:solidFill>
                  <a:schemeClr val="tx1"/>
                </a:solidFill>
                <a:sym typeface="+mn-ea"/>
              </a:rPr>
              <a:t>Analysis System for the International Dissemination of Huxiang Culture</a:t>
            </a:r>
            <a:endParaRPr lang="en-US" altLang="zh-CN" sz="1100" strike="noStrike" noProof="1">
              <a:solidFill>
                <a:schemeClr val="tx1"/>
              </a:solidFill>
              <a:sym typeface="+mn-ea"/>
            </a:endParaRPr>
          </a:p>
        </p:txBody>
      </p:sp>
      <p:sp>
        <p:nvSpPr>
          <p:cNvPr id="38" name="矩形 37"/>
          <p:cNvSpPr/>
          <p:nvPr/>
        </p:nvSpPr>
        <p:spPr>
          <a:xfrm>
            <a:off x="1354373" y="4342104"/>
            <a:ext cx="309880" cy="306705"/>
          </a:xfrm>
          <a:prstGeom prst="rect">
            <a:avLst/>
          </a:prstGeom>
          <a:noFill/>
        </p:spPr>
        <p:txBody>
          <a:bodyPr wrap="none">
            <a:spAutoFit/>
          </a:bodyPr>
          <a:p>
            <a:pPr algn="ctr"/>
            <a:endParaRPr lang="zh-CN" altLang="en-US" sz="1400" dirty="0">
              <a:solidFill>
                <a:schemeClr val="tx1"/>
              </a:solidFill>
              <a:latin typeface="阿里巴巴普惠体 R" panose="00020600040101010101" charset="-122"/>
              <a:ea typeface="阿里巴巴普惠体 R" panose="00020600040101010101" charset="-122"/>
              <a:cs typeface="阿里巴巴普惠体 R" panose="00020600040101010101" charset="-122"/>
            </a:endParaRPr>
          </a:p>
        </p:txBody>
      </p:sp>
      <p:sp>
        <p:nvSpPr>
          <p:cNvPr id="46" name="任意多边形: 形状 45"/>
          <p:cNvSpPr/>
          <p:nvPr/>
        </p:nvSpPr>
        <p:spPr>
          <a:xfrm rot="16200000">
            <a:off x="4630420" y="2960370"/>
            <a:ext cx="6857365" cy="939165"/>
          </a:xfrm>
          <a:custGeom>
            <a:avLst/>
            <a:gdLst>
              <a:gd name="connsiteX0" fmla="*/ 1079 w 26784"/>
              <a:gd name="connsiteY0" fmla="*/ 987 h 4786"/>
              <a:gd name="connsiteX1" fmla="*/ 7064 w 26784"/>
              <a:gd name="connsiteY1" fmla="*/ 5 h 4786"/>
              <a:gd name="connsiteX2" fmla="*/ 13490 w 26784"/>
              <a:gd name="connsiteY2" fmla="*/ 1512 h 4786"/>
              <a:gd name="connsiteX3" fmla="*/ 18964 w 26784"/>
              <a:gd name="connsiteY3" fmla="*/ 755 h 4786"/>
              <a:gd name="connsiteX4" fmla="*/ 25307 w 26784"/>
              <a:gd name="connsiteY4" fmla="*/ 1558 h 4786"/>
              <a:gd name="connsiteX5" fmla="*/ 26679 w 26784"/>
              <a:gd name="connsiteY5" fmla="*/ 2929 h 4786"/>
              <a:gd name="connsiteX6" fmla="*/ 23250 w 26784"/>
              <a:gd name="connsiteY6" fmla="*/ 4644 h 4786"/>
              <a:gd name="connsiteX7" fmla="*/ 16301 w 26784"/>
              <a:gd name="connsiteY7" fmla="*/ 4598 h 4786"/>
              <a:gd name="connsiteX8" fmla="*/ 4599 w 26784"/>
              <a:gd name="connsiteY8" fmla="*/ 3867 h 4786"/>
              <a:gd name="connsiteX9" fmla="*/ 347 w 26784"/>
              <a:gd name="connsiteY9" fmla="*/ 987 h 4786"/>
              <a:gd name="connsiteX10" fmla="*/ 1079 w 26784"/>
              <a:gd name="connsiteY10" fmla="*/ 987 h 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99" h="2111">
                <a:moveTo>
                  <a:pt x="2229" y="0"/>
                </a:moveTo>
                <a:cubicBezTo>
                  <a:pt x="2328" y="0"/>
                  <a:pt x="2427" y="1"/>
                  <a:pt x="2524" y="5"/>
                </a:cubicBezTo>
                <a:cubicBezTo>
                  <a:pt x="4593" y="93"/>
                  <a:pt x="6984" y="1489"/>
                  <a:pt x="8950" y="1512"/>
                </a:cubicBezTo>
                <a:cubicBezTo>
                  <a:pt x="10916" y="1535"/>
                  <a:pt x="12455" y="748"/>
                  <a:pt x="14424" y="755"/>
                </a:cubicBezTo>
                <a:cubicBezTo>
                  <a:pt x="15778" y="761"/>
                  <a:pt x="17692" y="951"/>
                  <a:pt x="19152" y="1198"/>
                </a:cubicBezTo>
                <a:lnTo>
                  <a:pt x="19199" y="1206"/>
                </a:lnTo>
                <a:lnTo>
                  <a:pt x="19199" y="2111"/>
                </a:lnTo>
                <a:lnTo>
                  <a:pt x="0" y="2111"/>
                </a:lnTo>
                <a:lnTo>
                  <a:pt x="0" y="260"/>
                </a:lnTo>
                <a:lnTo>
                  <a:pt x="38" y="253"/>
                </a:lnTo>
                <a:cubicBezTo>
                  <a:pt x="776" y="110"/>
                  <a:pt x="1532" y="3"/>
                  <a:pt x="2229" y="0"/>
                </a:cubicBezTo>
                <a:close/>
              </a:path>
            </a:pathLst>
          </a:custGeom>
          <a:gradFill>
            <a:gsLst>
              <a:gs pos="100000">
                <a:srgbClr val="FF6B6B"/>
              </a:gs>
              <a:gs pos="0">
                <a:srgbClr val="FF6B6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47" name="任意多边形: 形状 46"/>
          <p:cNvSpPr/>
          <p:nvPr/>
        </p:nvSpPr>
        <p:spPr>
          <a:xfrm rot="16200000">
            <a:off x="6403975" y="1069975"/>
            <a:ext cx="6858635" cy="471805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7227">
                <a:moveTo>
                  <a:pt x="1" y="123"/>
                </a:moveTo>
                <a:lnTo>
                  <a:pt x="2" y="123"/>
                </a:lnTo>
                <a:lnTo>
                  <a:pt x="2" y="534"/>
                </a:lnTo>
                <a:lnTo>
                  <a:pt x="1" y="533"/>
                </a:lnTo>
                <a:lnTo>
                  <a:pt x="1" y="123"/>
                </a:lnTo>
                <a:close/>
                <a:moveTo>
                  <a:pt x="10739" y="0"/>
                </a:moveTo>
                <a:cubicBezTo>
                  <a:pt x="10757" y="0"/>
                  <a:pt x="10774" y="1"/>
                  <a:pt x="10790" y="3"/>
                </a:cubicBezTo>
                <a:lnTo>
                  <a:pt x="10801" y="4"/>
                </a:lnTo>
                <a:lnTo>
                  <a:pt x="10801" y="1861"/>
                </a:lnTo>
                <a:lnTo>
                  <a:pt x="10799" y="1861"/>
                </a:lnTo>
                <a:lnTo>
                  <a:pt x="10799" y="7227"/>
                </a:lnTo>
                <a:lnTo>
                  <a:pt x="0" y="7227"/>
                </a:lnTo>
                <a:lnTo>
                  <a:pt x="0" y="1734"/>
                </a:lnTo>
                <a:lnTo>
                  <a:pt x="2" y="1734"/>
                </a:lnTo>
                <a:lnTo>
                  <a:pt x="2" y="534"/>
                </a:lnTo>
                <a:lnTo>
                  <a:pt x="15" y="553"/>
                </a:lnTo>
                <a:cubicBezTo>
                  <a:pt x="273" y="923"/>
                  <a:pt x="585" y="1190"/>
                  <a:pt x="1051" y="1281"/>
                </a:cubicBezTo>
                <a:cubicBezTo>
                  <a:pt x="2170" y="1467"/>
                  <a:pt x="3292" y="482"/>
                  <a:pt x="4380" y="505"/>
                </a:cubicBezTo>
                <a:cubicBezTo>
                  <a:pt x="5469" y="528"/>
                  <a:pt x="6507" y="1506"/>
                  <a:pt x="7583" y="1421"/>
                </a:cubicBezTo>
                <a:cubicBezTo>
                  <a:pt x="8625" y="1338"/>
                  <a:pt x="10027" y="-7"/>
                  <a:pt x="10739"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32" name="图片 31"/>
          <p:cNvPicPr>
            <a:picLocks noChangeAspect="1"/>
          </p:cNvPicPr>
          <p:nvPr/>
        </p:nvPicPr>
        <p:blipFill>
          <a:blip r:embed="rId1"/>
          <a:stretch>
            <a:fillRect/>
          </a:stretch>
        </p:blipFill>
        <p:spPr>
          <a:xfrm>
            <a:off x="7474510" y="953"/>
            <a:ext cx="4720740" cy="6858635"/>
          </a:xfrm>
          <a:prstGeom prst="rect">
            <a:avLst/>
          </a:prstGeom>
        </p:spPr>
      </p:pic>
      <p:sp>
        <p:nvSpPr>
          <p:cNvPr id="61" name="任意多边形: 形状 46"/>
          <p:cNvSpPr/>
          <p:nvPr/>
        </p:nvSpPr>
        <p:spPr>
          <a:xfrm rot="16200000">
            <a:off x="4824937" y="2854083"/>
            <a:ext cx="6858635" cy="1148563"/>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1809">
                <a:moveTo>
                  <a:pt x="0" y="1783"/>
                </a:moveTo>
                <a:lnTo>
                  <a:pt x="2" y="1783"/>
                </a:lnTo>
                <a:lnTo>
                  <a:pt x="2" y="1809"/>
                </a:lnTo>
                <a:lnTo>
                  <a:pt x="0" y="1809"/>
                </a:lnTo>
                <a:lnTo>
                  <a:pt x="0" y="1783"/>
                </a:lnTo>
                <a:close/>
                <a:moveTo>
                  <a:pt x="2" y="600"/>
                </a:moveTo>
                <a:lnTo>
                  <a:pt x="3" y="601"/>
                </a:lnTo>
                <a:lnTo>
                  <a:pt x="3" y="627"/>
                </a:lnTo>
                <a:lnTo>
                  <a:pt x="2" y="626"/>
                </a:lnTo>
                <a:lnTo>
                  <a:pt x="2" y="600"/>
                </a:lnTo>
                <a:close/>
                <a:moveTo>
                  <a:pt x="1" y="126"/>
                </a:moveTo>
                <a:lnTo>
                  <a:pt x="2" y="126"/>
                </a:lnTo>
                <a:lnTo>
                  <a:pt x="2" y="153"/>
                </a:lnTo>
                <a:lnTo>
                  <a:pt x="1" y="153"/>
                </a:lnTo>
                <a:lnTo>
                  <a:pt x="1" y="126"/>
                </a:lnTo>
                <a:close/>
                <a:moveTo>
                  <a:pt x="10739" y="0"/>
                </a:moveTo>
                <a:cubicBezTo>
                  <a:pt x="10757" y="0"/>
                  <a:pt x="10774" y="1"/>
                  <a:pt x="10790" y="3"/>
                </a:cubicBezTo>
                <a:lnTo>
                  <a:pt x="10801" y="4"/>
                </a:lnTo>
                <a:lnTo>
                  <a:pt x="10801" y="30"/>
                </a:lnTo>
                <a:lnTo>
                  <a:pt x="10790" y="29"/>
                </a:lnTo>
                <a:cubicBezTo>
                  <a:pt x="10774" y="27"/>
                  <a:pt x="10757" y="26"/>
                  <a:pt x="10739" y="26"/>
                </a:cubicBezTo>
                <a:cubicBezTo>
                  <a:pt x="10027" y="19"/>
                  <a:pt x="8625" y="1402"/>
                  <a:pt x="7583" y="1487"/>
                </a:cubicBezTo>
                <a:cubicBezTo>
                  <a:pt x="6507" y="1574"/>
                  <a:pt x="5469" y="569"/>
                  <a:pt x="4380" y="545"/>
                </a:cubicBezTo>
                <a:cubicBezTo>
                  <a:pt x="3292" y="522"/>
                  <a:pt x="2170" y="1534"/>
                  <a:pt x="1051" y="1343"/>
                </a:cubicBezTo>
                <a:cubicBezTo>
                  <a:pt x="585" y="1249"/>
                  <a:pt x="273" y="975"/>
                  <a:pt x="15" y="595"/>
                </a:cubicBezTo>
                <a:lnTo>
                  <a:pt x="3" y="577"/>
                </a:lnTo>
                <a:lnTo>
                  <a:pt x="3" y="551"/>
                </a:lnTo>
                <a:lnTo>
                  <a:pt x="15" y="569"/>
                </a:lnTo>
                <a:cubicBezTo>
                  <a:pt x="273" y="949"/>
                  <a:pt x="585" y="1223"/>
                  <a:pt x="1051" y="1317"/>
                </a:cubicBezTo>
                <a:cubicBezTo>
                  <a:pt x="2170" y="1508"/>
                  <a:pt x="3292" y="496"/>
                  <a:pt x="4380" y="519"/>
                </a:cubicBezTo>
                <a:cubicBezTo>
                  <a:pt x="5469" y="543"/>
                  <a:pt x="6507" y="1548"/>
                  <a:pt x="7583" y="1461"/>
                </a:cubicBezTo>
                <a:cubicBezTo>
                  <a:pt x="8625" y="1376"/>
                  <a:pt x="10027" y="-7"/>
                  <a:pt x="107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 name="文本框 1"/>
          <p:cNvSpPr txBox="1"/>
          <p:nvPr userDrawn="1"/>
        </p:nvSpPr>
        <p:spPr>
          <a:xfrm>
            <a:off x="865823" y="4639129"/>
            <a:ext cx="3408680" cy="368300"/>
          </a:xfrm>
          <a:prstGeom prst="rect">
            <a:avLst/>
          </a:prstGeom>
        </p:spPr>
        <p:txBody>
          <a:bodyPr wrap="none" rtlCol="0">
            <a:spAutoFit/>
          </a:bodyPr>
          <a:p>
            <a:r>
              <a:rPr lang="zh-CN" altLang="en-US"/>
              <a:t>陆雨昕 刘孟煊 郑佳 蒋宇晨 刁磊</a:t>
            </a:r>
            <a:endParaRPr lang="zh-CN" altLang="en-US"/>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a:grpSpLocks noChangeAspect="1"/>
          </p:cNvGrpSpPr>
          <p:nvPr/>
        </p:nvGrpSpPr>
        <p:grpSpPr>
          <a:xfrm>
            <a:off x="3211195" y="2642870"/>
            <a:ext cx="5769610" cy="1701165"/>
            <a:chOff x="1273" y="3893"/>
            <a:chExt cx="8736" cy="3085"/>
          </a:xfrm>
        </p:grpSpPr>
        <p:sp>
          <p:nvSpPr>
            <p:cNvPr id="5" name="任意多边形 4"/>
            <p:cNvSpPr/>
            <p:nvPr/>
          </p:nvSpPr>
          <p:spPr>
            <a:xfrm>
              <a:off x="1458" y="4342"/>
              <a:ext cx="8450" cy="2636"/>
            </a:xfrm>
            <a:custGeom>
              <a:avLst/>
              <a:gdLst/>
              <a:ahLst/>
              <a:cxnLst>
                <a:cxn ang="3">
                  <a:pos x="hc" y="t"/>
                </a:cxn>
                <a:cxn ang="cd2">
                  <a:pos x="l" y="vc"/>
                </a:cxn>
                <a:cxn ang="cd4">
                  <a:pos x="hc" y="b"/>
                </a:cxn>
                <a:cxn ang="0">
                  <a:pos x="r" y="vc"/>
                </a:cxn>
              </a:cxnLst>
              <a:rect l="l" t="t" r="r" b="b"/>
              <a:pathLst>
                <a:path w="8450" h="2636">
                  <a:moveTo>
                    <a:pt x="0" y="0"/>
                  </a:moveTo>
                  <a:lnTo>
                    <a:pt x="8450" y="0"/>
                  </a:lnTo>
                  <a:lnTo>
                    <a:pt x="8450" y="2117"/>
                  </a:lnTo>
                  <a:lnTo>
                    <a:pt x="1185" y="2117"/>
                  </a:lnTo>
                  <a:lnTo>
                    <a:pt x="666" y="2636"/>
                  </a:lnTo>
                  <a:lnTo>
                    <a:pt x="666" y="2117"/>
                  </a:lnTo>
                  <a:lnTo>
                    <a:pt x="0" y="2117"/>
                  </a:lnTo>
                  <a:lnTo>
                    <a:pt x="0" y="0"/>
                  </a:lnTo>
                  <a:close/>
                </a:path>
              </a:pathLst>
            </a:custGeom>
            <a:noFill/>
            <a:ln w="1905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矩形 6"/>
            <p:cNvSpPr/>
            <p:nvPr/>
          </p:nvSpPr>
          <p:spPr>
            <a:xfrm>
              <a:off x="1273" y="3893"/>
              <a:ext cx="8736" cy="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5" name="文本占位符 50"/>
          <p:cNvSpPr>
            <a:spLocks noGrp="1"/>
          </p:cNvSpPr>
          <p:nvPr/>
        </p:nvSpPr>
        <p:spPr>
          <a:xfrm>
            <a:off x="3810635" y="2177415"/>
            <a:ext cx="4571365" cy="819150"/>
          </a:xfrm>
          <a:prstGeom prst="rect">
            <a:avLst/>
          </a:prstGeom>
          <a:effectLst/>
        </p:spPr>
        <p:txBody>
          <a:bodyPr vert="horz" lIns="101600" tIns="38100" rIns="76200" bIns="38100" rtlCol="0" anchor="t" anchorCtr="0">
            <a:noAutofit/>
          </a:bodyPr>
          <a:lstStyle>
            <a:lvl1pPr marL="0" indent="0" algn="ctr" eaLnBrk="1" fontAlgn="auto" latinLnBrk="0" hangingPunct="1">
              <a:lnSpc>
                <a:spcPct val="80000"/>
              </a:lnSpc>
              <a:spcAft>
                <a:spcPts val="0"/>
              </a:spcAft>
              <a:buNone/>
              <a:defRPr sz="6000" b="0" u="none" strike="noStrike" kern="1200" cap="none" spc="200" normalizeH="0" baseline="0">
                <a:solidFill>
                  <a:srgbClr val="3B303E"/>
                </a:solidFill>
                <a:effectLst/>
                <a:uFillTx/>
                <a:latin typeface="Impact" panose="020B0806030902050204" charset="0"/>
                <a:ea typeface="阿里巴巴普惠体 R" panose="00020600040101010101" charset="-122"/>
                <a:cs typeface="Impact" panose="020B08060309020502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z="6600" strike="noStrike" noProof="1">
                <a:solidFill>
                  <a:schemeClr val="tx1"/>
                </a:solidFill>
              </a:rPr>
              <a:t>PART 0</a:t>
            </a:r>
            <a:r>
              <a:rPr lang="en-US" altLang="zh-CN" sz="6600" strike="noStrike" noProof="1">
                <a:solidFill>
                  <a:schemeClr val="tx1"/>
                </a:solidFill>
              </a:rPr>
              <a:t>3</a:t>
            </a:r>
            <a:endParaRPr lang="en-US" sz="6600" strike="noStrike" noProof="1">
              <a:solidFill>
                <a:schemeClr val="tx1"/>
              </a:solidFill>
            </a:endParaRPr>
          </a:p>
        </p:txBody>
      </p:sp>
      <p:sp>
        <p:nvSpPr>
          <p:cNvPr id="10" name="任意多边形: 形状 46"/>
          <p:cNvSpPr/>
          <p:nvPr/>
        </p:nvSpPr>
        <p:spPr>
          <a:xfrm>
            <a:off x="-1270" y="6186805"/>
            <a:ext cx="12192635" cy="67183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01" h="1861">
                <a:moveTo>
                  <a:pt x="0" y="123"/>
                </a:moveTo>
                <a:lnTo>
                  <a:pt x="2" y="123"/>
                </a:lnTo>
                <a:lnTo>
                  <a:pt x="2" y="534"/>
                </a:lnTo>
                <a:lnTo>
                  <a:pt x="0" y="533"/>
                </a:lnTo>
                <a:lnTo>
                  <a:pt x="0" y="123"/>
                </a:lnTo>
                <a:close/>
                <a:moveTo>
                  <a:pt x="19092" y="0"/>
                </a:moveTo>
                <a:cubicBezTo>
                  <a:pt x="19123" y="0"/>
                  <a:pt x="19153" y="1"/>
                  <a:pt x="19182" y="3"/>
                </a:cubicBezTo>
                <a:lnTo>
                  <a:pt x="19201" y="4"/>
                </a:lnTo>
                <a:lnTo>
                  <a:pt x="19201" y="1861"/>
                </a:lnTo>
                <a:lnTo>
                  <a:pt x="2" y="1861"/>
                </a:lnTo>
                <a:lnTo>
                  <a:pt x="2" y="534"/>
                </a:lnTo>
                <a:lnTo>
                  <a:pt x="25" y="553"/>
                </a:lnTo>
                <a:cubicBezTo>
                  <a:pt x="485" y="923"/>
                  <a:pt x="1039" y="1190"/>
                  <a:pt x="1868" y="1281"/>
                </a:cubicBezTo>
                <a:cubicBezTo>
                  <a:pt x="3857" y="1467"/>
                  <a:pt x="5851" y="482"/>
                  <a:pt x="7786" y="505"/>
                </a:cubicBezTo>
                <a:cubicBezTo>
                  <a:pt x="9722" y="528"/>
                  <a:pt x="11568" y="1506"/>
                  <a:pt x="13481" y="1421"/>
                </a:cubicBezTo>
                <a:cubicBezTo>
                  <a:pt x="15333" y="1338"/>
                  <a:pt x="17826" y="-7"/>
                  <a:pt x="19092"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8" name="组合 17"/>
          <p:cNvGrpSpPr/>
          <p:nvPr/>
        </p:nvGrpSpPr>
        <p:grpSpPr>
          <a:xfrm>
            <a:off x="3209925" y="2672715"/>
            <a:ext cx="5769610" cy="968867"/>
            <a:chOff x="9457" y="8851"/>
            <a:chExt cx="9086" cy="2540"/>
          </a:xfrm>
        </p:grpSpPr>
        <p:sp>
          <p:nvSpPr>
            <p:cNvPr id="15" name="矩形 14"/>
            <p:cNvSpPr/>
            <p:nvPr/>
          </p:nvSpPr>
          <p:spPr>
            <a:xfrm flipV="1">
              <a:off x="9649" y="8851"/>
              <a:ext cx="8789" cy="2289"/>
            </a:xfrm>
            <a:prstGeom prst="rect">
              <a:avLst/>
            </a:prstGeom>
            <a:noFill/>
            <a:ln w="1905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6" name="矩形 15"/>
            <p:cNvSpPr/>
            <p:nvPr/>
          </p:nvSpPr>
          <p:spPr>
            <a:xfrm flipV="1">
              <a:off x="9457" y="8866"/>
              <a:ext cx="9086" cy="2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9" name="矩形 18"/>
          <p:cNvSpPr/>
          <p:nvPr/>
        </p:nvSpPr>
        <p:spPr>
          <a:xfrm>
            <a:off x="3232150" y="2813050"/>
            <a:ext cx="5778500" cy="829945"/>
          </a:xfrm>
          <a:prstGeom prst="rect">
            <a:avLst/>
          </a:prstGeom>
        </p:spPr>
        <p:txBody>
          <a:bodyPr wrap="square">
            <a:spAutoFit/>
          </a:bodyPr>
          <a:p>
            <a:pPr algn="ctr"/>
            <a:r>
              <a:rPr lang="zh-CN" altLang="en-US" sz="4800" b="1" dirty="0">
                <a:solidFill>
                  <a:srgbClr val="9F0002"/>
                </a:solidFill>
              </a:rPr>
              <a:t>产品设计的原则</a:t>
            </a:r>
            <a:endParaRPr lang="zh-CN" altLang="en-US" sz="4800" b="1" dirty="0">
              <a:solidFill>
                <a:srgbClr val="9F0002"/>
              </a:solidFill>
            </a:endParaRPr>
          </a:p>
        </p:txBody>
      </p:sp>
      <p:sp>
        <p:nvSpPr>
          <p:cNvPr id="44" name="文本占位符 54"/>
          <p:cNvSpPr>
            <a:spLocks noGrp="1"/>
          </p:cNvSpPr>
          <p:nvPr/>
        </p:nvSpPr>
        <p:spPr>
          <a:xfrm>
            <a:off x="3220720" y="3589655"/>
            <a:ext cx="5749290" cy="38417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30000"/>
              </a:lnSpc>
              <a:spcAft>
                <a:spcPts val="0"/>
              </a:spcAft>
              <a:buNone/>
              <a:defRPr sz="1200" b="0" u="none" strike="noStrike" kern="1200" cap="none" spc="200" normalizeH="0" baseline="0">
                <a:solidFill>
                  <a:schemeClr val="tx1"/>
                </a:solidFill>
                <a:effectLst/>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ctr">
              <a:lnSpc>
                <a:spcPct val="140000"/>
              </a:lnSpc>
            </a:pPr>
            <a:r>
              <a:rPr lang="en-US" altLang="zh-CN" sz="1100" strike="noStrike" noProof="1">
                <a:solidFill>
                  <a:schemeClr val="tx1"/>
                </a:solidFill>
                <a:sym typeface="+mn-ea"/>
              </a:rPr>
              <a:t>principles of product design </a:t>
            </a:r>
            <a:endParaRPr lang="en-US" altLang="zh-CN" sz="1100" strike="noStrike" noProof="1">
              <a:solidFill>
                <a:schemeClr val="tx1"/>
              </a:solidFill>
              <a:sym typeface="+mn-ea"/>
            </a:endParaRPr>
          </a:p>
        </p:txBody>
      </p:sp>
      <p:sp>
        <p:nvSpPr>
          <p:cNvPr id="61" name="任意多边形: 形状 46"/>
          <p:cNvSpPr/>
          <p:nvPr/>
        </p:nvSpPr>
        <p:spPr>
          <a:xfrm rot="10800000">
            <a:off x="-1270" y="85090"/>
            <a:ext cx="12193270" cy="80645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1809">
                <a:moveTo>
                  <a:pt x="0" y="1783"/>
                </a:moveTo>
                <a:lnTo>
                  <a:pt x="2" y="1783"/>
                </a:lnTo>
                <a:lnTo>
                  <a:pt x="2" y="1809"/>
                </a:lnTo>
                <a:lnTo>
                  <a:pt x="0" y="1809"/>
                </a:lnTo>
                <a:lnTo>
                  <a:pt x="0" y="1783"/>
                </a:lnTo>
                <a:close/>
                <a:moveTo>
                  <a:pt x="2" y="600"/>
                </a:moveTo>
                <a:lnTo>
                  <a:pt x="3" y="601"/>
                </a:lnTo>
                <a:lnTo>
                  <a:pt x="3" y="627"/>
                </a:lnTo>
                <a:lnTo>
                  <a:pt x="2" y="626"/>
                </a:lnTo>
                <a:lnTo>
                  <a:pt x="2" y="600"/>
                </a:lnTo>
                <a:close/>
                <a:moveTo>
                  <a:pt x="1" y="126"/>
                </a:moveTo>
                <a:lnTo>
                  <a:pt x="2" y="126"/>
                </a:lnTo>
                <a:lnTo>
                  <a:pt x="2" y="153"/>
                </a:lnTo>
                <a:lnTo>
                  <a:pt x="1" y="153"/>
                </a:lnTo>
                <a:lnTo>
                  <a:pt x="1" y="126"/>
                </a:lnTo>
                <a:close/>
                <a:moveTo>
                  <a:pt x="10739" y="0"/>
                </a:moveTo>
                <a:cubicBezTo>
                  <a:pt x="10757" y="0"/>
                  <a:pt x="10774" y="1"/>
                  <a:pt x="10790" y="3"/>
                </a:cubicBezTo>
                <a:lnTo>
                  <a:pt x="10801" y="4"/>
                </a:lnTo>
                <a:lnTo>
                  <a:pt x="10801" y="30"/>
                </a:lnTo>
                <a:lnTo>
                  <a:pt x="10790" y="29"/>
                </a:lnTo>
                <a:cubicBezTo>
                  <a:pt x="10774" y="27"/>
                  <a:pt x="10757" y="26"/>
                  <a:pt x="10739" y="26"/>
                </a:cubicBezTo>
                <a:cubicBezTo>
                  <a:pt x="10027" y="19"/>
                  <a:pt x="8625" y="1402"/>
                  <a:pt x="7583" y="1487"/>
                </a:cubicBezTo>
                <a:cubicBezTo>
                  <a:pt x="6507" y="1574"/>
                  <a:pt x="5469" y="569"/>
                  <a:pt x="4380" y="545"/>
                </a:cubicBezTo>
                <a:cubicBezTo>
                  <a:pt x="3292" y="522"/>
                  <a:pt x="2170" y="1534"/>
                  <a:pt x="1051" y="1343"/>
                </a:cubicBezTo>
                <a:cubicBezTo>
                  <a:pt x="585" y="1249"/>
                  <a:pt x="273" y="975"/>
                  <a:pt x="15" y="595"/>
                </a:cubicBezTo>
                <a:lnTo>
                  <a:pt x="3" y="577"/>
                </a:lnTo>
                <a:lnTo>
                  <a:pt x="3" y="551"/>
                </a:lnTo>
                <a:lnTo>
                  <a:pt x="15" y="569"/>
                </a:lnTo>
                <a:cubicBezTo>
                  <a:pt x="273" y="949"/>
                  <a:pt x="585" y="1223"/>
                  <a:pt x="1051" y="1317"/>
                </a:cubicBezTo>
                <a:cubicBezTo>
                  <a:pt x="2170" y="1508"/>
                  <a:pt x="3292" y="496"/>
                  <a:pt x="4380" y="519"/>
                </a:cubicBezTo>
                <a:cubicBezTo>
                  <a:pt x="5469" y="543"/>
                  <a:pt x="6507" y="1548"/>
                  <a:pt x="7583" y="1461"/>
                </a:cubicBezTo>
                <a:cubicBezTo>
                  <a:pt x="8625" y="1376"/>
                  <a:pt x="10027" y="-7"/>
                  <a:pt x="10739" y="0"/>
                </a:cubicBezTo>
                <a:close/>
              </a:path>
            </a:pathLst>
          </a:cu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 name="任意多边形: 形状 46"/>
          <p:cNvSpPr/>
          <p:nvPr/>
        </p:nvSpPr>
        <p:spPr>
          <a:xfrm flipH="1" flipV="1">
            <a:off x="-1270" y="0"/>
            <a:ext cx="12192635" cy="67183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01" h="1861">
                <a:moveTo>
                  <a:pt x="0" y="123"/>
                </a:moveTo>
                <a:lnTo>
                  <a:pt x="2" y="123"/>
                </a:lnTo>
                <a:lnTo>
                  <a:pt x="2" y="534"/>
                </a:lnTo>
                <a:lnTo>
                  <a:pt x="0" y="533"/>
                </a:lnTo>
                <a:lnTo>
                  <a:pt x="0" y="123"/>
                </a:lnTo>
                <a:close/>
                <a:moveTo>
                  <a:pt x="19092" y="0"/>
                </a:moveTo>
                <a:cubicBezTo>
                  <a:pt x="19123" y="0"/>
                  <a:pt x="19153" y="1"/>
                  <a:pt x="19182" y="3"/>
                </a:cubicBezTo>
                <a:lnTo>
                  <a:pt x="19201" y="4"/>
                </a:lnTo>
                <a:lnTo>
                  <a:pt x="19201" y="1861"/>
                </a:lnTo>
                <a:lnTo>
                  <a:pt x="2" y="1861"/>
                </a:lnTo>
                <a:lnTo>
                  <a:pt x="2" y="534"/>
                </a:lnTo>
                <a:lnTo>
                  <a:pt x="25" y="553"/>
                </a:lnTo>
                <a:cubicBezTo>
                  <a:pt x="485" y="923"/>
                  <a:pt x="1039" y="1190"/>
                  <a:pt x="1868" y="1281"/>
                </a:cubicBezTo>
                <a:cubicBezTo>
                  <a:pt x="3857" y="1467"/>
                  <a:pt x="5851" y="482"/>
                  <a:pt x="7786" y="505"/>
                </a:cubicBezTo>
                <a:cubicBezTo>
                  <a:pt x="9722" y="528"/>
                  <a:pt x="11568" y="1506"/>
                  <a:pt x="13481" y="1421"/>
                </a:cubicBezTo>
                <a:cubicBezTo>
                  <a:pt x="15333" y="1338"/>
                  <a:pt x="17826" y="-7"/>
                  <a:pt x="19092"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形状 46"/>
          <p:cNvSpPr/>
          <p:nvPr/>
        </p:nvSpPr>
        <p:spPr>
          <a:xfrm rot="10800000" flipH="1" flipV="1">
            <a:off x="-3810" y="5972175"/>
            <a:ext cx="12193270" cy="80645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1809">
                <a:moveTo>
                  <a:pt x="0" y="1783"/>
                </a:moveTo>
                <a:lnTo>
                  <a:pt x="2" y="1783"/>
                </a:lnTo>
                <a:lnTo>
                  <a:pt x="2" y="1809"/>
                </a:lnTo>
                <a:lnTo>
                  <a:pt x="0" y="1809"/>
                </a:lnTo>
                <a:lnTo>
                  <a:pt x="0" y="1783"/>
                </a:lnTo>
                <a:close/>
                <a:moveTo>
                  <a:pt x="2" y="600"/>
                </a:moveTo>
                <a:lnTo>
                  <a:pt x="3" y="601"/>
                </a:lnTo>
                <a:lnTo>
                  <a:pt x="3" y="627"/>
                </a:lnTo>
                <a:lnTo>
                  <a:pt x="2" y="626"/>
                </a:lnTo>
                <a:lnTo>
                  <a:pt x="2" y="600"/>
                </a:lnTo>
                <a:close/>
                <a:moveTo>
                  <a:pt x="1" y="126"/>
                </a:moveTo>
                <a:lnTo>
                  <a:pt x="2" y="126"/>
                </a:lnTo>
                <a:lnTo>
                  <a:pt x="2" y="153"/>
                </a:lnTo>
                <a:lnTo>
                  <a:pt x="1" y="153"/>
                </a:lnTo>
                <a:lnTo>
                  <a:pt x="1" y="126"/>
                </a:lnTo>
                <a:close/>
                <a:moveTo>
                  <a:pt x="10739" y="0"/>
                </a:moveTo>
                <a:cubicBezTo>
                  <a:pt x="10757" y="0"/>
                  <a:pt x="10774" y="1"/>
                  <a:pt x="10790" y="3"/>
                </a:cubicBezTo>
                <a:lnTo>
                  <a:pt x="10801" y="4"/>
                </a:lnTo>
                <a:lnTo>
                  <a:pt x="10801" y="30"/>
                </a:lnTo>
                <a:lnTo>
                  <a:pt x="10790" y="29"/>
                </a:lnTo>
                <a:cubicBezTo>
                  <a:pt x="10774" y="27"/>
                  <a:pt x="10757" y="26"/>
                  <a:pt x="10739" y="26"/>
                </a:cubicBezTo>
                <a:cubicBezTo>
                  <a:pt x="10027" y="19"/>
                  <a:pt x="8625" y="1402"/>
                  <a:pt x="7583" y="1487"/>
                </a:cubicBezTo>
                <a:cubicBezTo>
                  <a:pt x="6507" y="1574"/>
                  <a:pt x="5469" y="569"/>
                  <a:pt x="4380" y="545"/>
                </a:cubicBezTo>
                <a:cubicBezTo>
                  <a:pt x="3292" y="522"/>
                  <a:pt x="2170" y="1534"/>
                  <a:pt x="1051" y="1343"/>
                </a:cubicBezTo>
                <a:cubicBezTo>
                  <a:pt x="585" y="1249"/>
                  <a:pt x="273" y="975"/>
                  <a:pt x="15" y="595"/>
                </a:cubicBezTo>
                <a:lnTo>
                  <a:pt x="3" y="577"/>
                </a:lnTo>
                <a:lnTo>
                  <a:pt x="3" y="551"/>
                </a:lnTo>
                <a:lnTo>
                  <a:pt x="15" y="569"/>
                </a:lnTo>
                <a:cubicBezTo>
                  <a:pt x="273" y="949"/>
                  <a:pt x="585" y="1223"/>
                  <a:pt x="1051" y="1317"/>
                </a:cubicBezTo>
                <a:cubicBezTo>
                  <a:pt x="2170" y="1508"/>
                  <a:pt x="3292" y="496"/>
                  <a:pt x="4380" y="519"/>
                </a:cubicBezTo>
                <a:cubicBezTo>
                  <a:pt x="5469" y="543"/>
                  <a:pt x="6507" y="1548"/>
                  <a:pt x="7583" y="1461"/>
                </a:cubicBezTo>
                <a:cubicBezTo>
                  <a:pt x="8625" y="1376"/>
                  <a:pt x="10027" y="-7"/>
                  <a:pt x="10739" y="0"/>
                </a:cubicBezTo>
                <a:close/>
              </a:path>
            </a:pathLst>
          </a:cu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79400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principles of product design </a:t>
            </a:r>
            <a:endParaRPr lang="en-US" altLang="zh-CN"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产品设计的原则</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33745" y="1480742"/>
            <a:ext cx="9642021" cy="4708888"/>
          </a:xfrm>
          <a:prstGeom prst="rect">
            <a:avLst/>
          </a:prstGeom>
          <a:noFill/>
        </p:spPr>
        <p:txBody>
          <a:bodyPr wrap="square" rtlCol="0" anchor="t">
            <a:noAutofit/>
          </a:bodyPr>
          <a:p>
            <a:r>
              <a:rPr lang="en-US" altLang="zh-CN" b="1"/>
              <a:t> 1. </a:t>
            </a:r>
            <a:r>
              <a:rPr lang="zh-CN" altLang="en-US" b="1"/>
              <a:t>用户体验为中心</a:t>
            </a:r>
            <a:r>
              <a:rPr lang="en-US" altLang="zh-CN" b="1"/>
              <a:t> </a:t>
            </a:r>
            <a:endParaRPr lang="en-US" altLang="zh-CN" b="1"/>
          </a:p>
          <a:p>
            <a:r>
              <a:rPr lang="en-US" altLang="zh-CN"/>
              <a:t>   </a:t>
            </a:r>
            <a:r>
              <a:rPr lang="zh-CN" altLang="en-US"/>
              <a:t>系统通过动态展示</a:t>
            </a:r>
            <a:r>
              <a:rPr lang="zh-CN" altLang="en-US" b="1"/>
              <a:t>情感分析地图、红色文化历史事件、虚拟导览、沉浸式体验、个性化的食谱推荐</a:t>
            </a:r>
            <a:r>
              <a:rPr lang="zh-CN" altLang="en-US"/>
              <a:t>等功能，始终关注用户的互动需求和体验。通过</a:t>
            </a:r>
            <a:r>
              <a:rPr lang="zh-CN" altLang="en-US" b="1"/>
              <a:t>多种交互方式</a:t>
            </a:r>
            <a:r>
              <a:rPr lang="zh-CN" altLang="en-US"/>
              <a:t>（如智能问答、情感分析地图、</a:t>
            </a:r>
            <a:r>
              <a:rPr lang="en-US" altLang="zh-CN"/>
              <a:t>360</a:t>
            </a:r>
            <a:r>
              <a:rPr lang="zh-CN" altLang="en-US"/>
              <a:t>度全景展示等），系统确保用户能够直观</a:t>
            </a:r>
            <a:r>
              <a:rPr lang="zh-CN" altLang="en-US"/>
              <a:t>、深入地了解湖文化的不同和用户参与度。</a:t>
            </a:r>
            <a:endParaRPr lang="zh-CN" altLang="en-US"/>
          </a:p>
          <a:p>
            <a:endParaRPr lang="en-US" altLang="zh-CN"/>
          </a:p>
          <a:p>
            <a:endParaRPr lang="en-US" altLang="zh-CN"/>
          </a:p>
          <a:p>
            <a:r>
              <a:rPr lang="en-US" altLang="zh-CN" b="1"/>
              <a:t> 2. </a:t>
            </a:r>
            <a:r>
              <a:rPr lang="zh-CN" altLang="en-US" b="1"/>
              <a:t>功能性与全面性</a:t>
            </a:r>
            <a:r>
              <a:rPr lang="en-US" altLang="zh-CN" b="1"/>
              <a:t> </a:t>
            </a:r>
            <a:endParaRPr lang="en-US" altLang="zh-CN" b="1"/>
          </a:p>
          <a:p>
            <a:r>
              <a:rPr lang="en-US" altLang="zh-CN"/>
              <a:t>   </a:t>
            </a:r>
            <a:r>
              <a:rPr lang="zh-CN" altLang="en-US"/>
              <a:t>每个模块，如</a:t>
            </a:r>
            <a:r>
              <a:rPr lang="zh-CN" altLang="en-US" b="1"/>
              <a:t>红色文化传播分析、湖湘饮食文化、民俗文化互动平台、名胜古迹宣传效果、非遗记忆传承价值</a:t>
            </a:r>
            <a:r>
              <a:rPr lang="zh-CN" altLang="en-US"/>
              <a:t>等，都具备完整的功能集，包括数据驱动的情感分析、情境生成、互动地图、个性化推荐等，确保不同文化维度的全方位的信息和体验。</a:t>
            </a:r>
            <a:endParaRPr lang="zh-CN" altLang="en-US"/>
          </a:p>
          <a:p>
            <a:endParaRPr lang="zh-CN" altLang="en-US"/>
          </a:p>
          <a:p>
            <a:endParaRPr lang="zh-CN" altLang="en-US" b="1"/>
          </a:p>
          <a:p>
            <a:r>
              <a:rPr lang="en-US" altLang="zh-CN" b="1"/>
              <a:t> 3. </a:t>
            </a:r>
            <a:r>
              <a:rPr lang="zh-CN" altLang="en-US" b="1"/>
              <a:t>互动性与沉浸感</a:t>
            </a:r>
            <a:r>
              <a:rPr lang="en-US" altLang="zh-CN" b="1"/>
              <a:t>    </a:t>
            </a:r>
            <a:endParaRPr lang="en-US" altLang="zh-CN" b="1"/>
          </a:p>
          <a:p>
            <a:r>
              <a:rPr lang="en-US" altLang="zh-CN"/>
              <a:t>   </a:t>
            </a:r>
            <a:r>
              <a:rPr lang="zh-CN" altLang="en-US"/>
              <a:t>系统结合了</a:t>
            </a:r>
            <a:r>
              <a:rPr lang="zh-CN" altLang="en-US" b="1"/>
              <a:t>虚拟现实技术和互动地图</a:t>
            </a:r>
            <a:r>
              <a:rPr lang="zh-CN" altLang="en-US"/>
              <a:t>等工具，用户能够身临其境地体验湖湘文化中的红色文化、民俗活动、非遗技艺等。通过</a:t>
            </a:r>
            <a:r>
              <a:rPr lang="zh-CN" altLang="en-US" b="1"/>
              <a:t>角色扮演、</a:t>
            </a:r>
            <a:r>
              <a:rPr lang="en-US" altLang="zh-CN" b="1"/>
              <a:t>360</a:t>
            </a:r>
            <a:r>
              <a:rPr lang="zh-CN" altLang="en-US" b="1"/>
              <a:t>度全景</a:t>
            </a:r>
            <a:r>
              <a:rPr lang="zh-CN" altLang="en-US"/>
              <a:t>展示等，用户不仅可以观看，还能亲身参与、互动和感受，而不仅仅是被动接受信息。</a:t>
            </a:r>
            <a:endParaRPr lang="zh-CN" altLang="en-US"/>
          </a:p>
          <a:p>
            <a:endParaRPr lang="en-US" altLang="zh-CN"/>
          </a:p>
          <a:p>
            <a:r>
              <a:rPr lang="en-US" altLang="zh-CN"/>
              <a:t> </a:t>
            </a:r>
            <a:endParaRPr lang="zh-CN" altLang="en-US"/>
          </a:p>
        </p:txBody>
      </p:sp>
      <p:sp>
        <p:nvSpPr>
          <p:cNvPr id="17" name="椭圆 16"/>
          <p:cNvSpPr/>
          <p:nvPr userDrawn="1"/>
        </p:nvSpPr>
        <p:spPr>
          <a:xfrm>
            <a:off x="527505" y="1594333"/>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userDrawn="1"/>
        </p:nvSpPr>
        <p:spPr>
          <a:xfrm>
            <a:off x="527505" y="3223981"/>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527505" y="4856094"/>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79400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principles of product design </a:t>
            </a:r>
            <a:endParaRPr lang="en-US" altLang="zh-CN"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产品设计的原则</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16429" y="1480729"/>
            <a:ext cx="9642021" cy="4708888"/>
          </a:xfrm>
          <a:prstGeom prst="rect">
            <a:avLst/>
          </a:prstGeom>
          <a:noFill/>
        </p:spPr>
        <p:txBody>
          <a:bodyPr wrap="square" rtlCol="0" anchor="t">
            <a:noAutofit/>
          </a:bodyPr>
          <a:p>
            <a:r>
              <a:rPr lang="en-US" altLang="zh-CN" b="1"/>
              <a:t>4. </a:t>
            </a:r>
            <a:r>
              <a:rPr lang="zh-CN" altLang="en-US" b="1"/>
              <a:t>个性化与定制化</a:t>
            </a:r>
            <a:r>
              <a:rPr lang="en-US" altLang="zh-CN" b="1"/>
              <a:t> </a:t>
            </a:r>
            <a:endParaRPr lang="en-US" altLang="zh-CN" b="1"/>
          </a:p>
          <a:p>
            <a:r>
              <a:rPr lang="en-US" altLang="zh-CN"/>
              <a:t>   </a:t>
            </a:r>
            <a:r>
              <a:rPr lang="zh-CN" altLang="en-US"/>
              <a:t>通过浏览收藏记录分析和用户行为数据，系统可以</a:t>
            </a:r>
            <a:r>
              <a:rPr lang="zh-CN" altLang="en-US" b="1"/>
              <a:t>提供个性化的推荐</a:t>
            </a:r>
            <a:r>
              <a:rPr lang="zh-CN" altLang="en-US"/>
              <a:t>，如湖湘美食推荐、烹饪视频、民俗活动推荐等。用户根据自己的兴趣和需求选择内容，系统还可以定制文化传播视频，确保内容的个性化和精准性。</a:t>
            </a:r>
            <a:endParaRPr lang="zh-CN" altLang="en-US"/>
          </a:p>
          <a:p>
            <a:endParaRPr lang="en-US" altLang="zh-CN"/>
          </a:p>
          <a:p>
            <a:endParaRPr lang="en-US" altLang="zh-CN"/>
          </a:p>
          <a:p>
            <a:r>
              <a:rPr lang="en-US" altLang="zh-CN"/>
              <a:t> </a:t>
            </a:r>
            <a:r>
              <a:rPr lang="en-US" altLang="zh-CN" b="1"/>
              <a:t>5. </a:t>
            </a:r>
            <a:r>
              <a:rPr lang="zh-CN" altLang="en-US" b="1"/>
              <a:t>创新与技术驱动</a:t>
            </a:r>
            <a:r>
              <a:rPr lang="en-US" altLang="zh-CN" b="1"/>
              <a:t> </a:t>
            </a:r>
            <a:endParaRPr lang="en-US" altLang="zh-CN" b="1"/>
          </a:p>
          <a:p>
            <a:r>
              <a:rPr lang="en-US" altLang="zh-CN"/>
              <a:t>   </a:t>
            </a:r>
            <a:r>
              <a:rPr lang="zh-CN" altLang="en-US"/>
              <a:t>系统集成了</a:t>
            </a:r>
            <a:r>
              <a:rPr lang="zh-CN" altLang="en-US" b="1"/>
              <a:t>情感分析、大模型生成技术、历史解读、语义生成</a:t>
            </a:r>
            <a:r>
              <a:rPr lang="zh-CN" altLang="en-US"/>
              <a:t>等多种创新技术，推动了湖湘文化传播方式的创新。例如，用户可以与革命人物对话，生成革命诗歌或书信，借助</a:t>
            </a:r>
            <a:r>
              <a:rPr lang="en-US" altLang="zh-CN"/>
              <a:t>AI</a:t>
            </a:r>
            <a:r>
              <a:rPr lang="zh-CN" altLang="en-US"/>
              <a:t>与大数据深入了解历史事件和文化背景。</a:t>
            </a:r>
            <a:endParaRPr lang="zh-CN" altLang="en-US"/>
          </a:p>
          <a:p>
            <a:r>
              <a:rPr lang="en-US" altLang="zh-CN"/>
              <a:t>   </a:t>
            </a:r>
            <a:endParaRPr lang="en-US" altLang="zh-CN"/>
          </a:p>
          <a:p>
            <a:endParaRPr lang="en-US" altLang="zh-CN"/>
          </a:p>
          <a:p>
            <a:r>
              <a:rPr lang="en-US" altLang="zh-CN"/>
              <a:t> </a:t>
            </a:r>
            <a:r>
              <a:rPr lang="en-US" altLang="zh-CN" b="1"/>
              <a:t>6</a:t>
            </a:r>
            <a:r>
              <a:rPr lang="en-US" altLang="zh-CN" b="1"/>
              <a:t>. </a:t>
            </a:r>
            <a:r>
              <a:rPr lang="zh-CN" altLang="en-US" b="1"/>
              <a:t>文化真实性与教育性</a:t>
            </a:r>
            <a:r>
              <a:rPr lang="en-US" altLang="zh-CN" b="1"/>
              <a:t> </a:t>
            </a:r>
            <a:endParaRPr lang="en-US" altLang="zh-CN" b="1"/>
          </a:p>
          <a:p>
            <a:r>
              <a:rPr lang="en-US" altLang="zh-CN"/>
              <a:t>   </a:t>
            </a:r>
            <a:r>
              <a:rPr lang="zh-CN" altLang="en-US"/>
              <a:t>系统在传播湖湘文化时，特别</a:t>
            </a:r>
            <a:r>
              <a:rPr lang="zh-CN" altLang="en-US" b="1"/>
              <a:t>注重文化内容的真实性和教育性</a:t>
            </a:r>
            <a:r>
              <a:rPr lang="zh-CN" altLang="en-US"/>
              <a:t>。通过历史事件、人物对话、非遗技艺展示等模块，系统确保每一项文化展示都紧密围绕湖湘文化的历史背景和文化特色，并为用户提供真实、准确的文化信息。</a:t>
            </a:r>
            <a:endParaRPr lang="zh-CN" altLang="en-US"/>
          </a:p>
          <a:p>
            <a:endParaRPr lang="zh-CN" altLang="en-US"/>
          </a:p>
          <a:p>
            <a:r>
              <a:rPr lang="en-US" altLang="zh-CN"/>
              <a:t> </a:t>
            </a:r>
            <a:endParaRPr lang="zh-CN" altLang="en-US"/>
          </a:p>
        </p:txBody>
      </p:sp>
      <p:sp>
        <p:nvSpPr>
          <p:cNvPr id="17" name="椭圆 16"/>
          <p:cNvSpPr/>
          <p:nvPr userDrawn="1"/>
        </p:nvSpPr>
        <p:spPr>
          <a:xfrm>
            <a:off x="527505" y="1609852"/>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userDrawn="1"/>
        </p:nvSpPr>
        <p:spPr>
          <a:xfrm>
            <a:off x="527471" y="3228410"/>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527505" y="4872370"/>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 name="文本框 35"/>
          <p:cNvSpPr txBox="1"/>
          <p:nvPr/>
        </p:nvSpPr>
        <p:spPr>
          <a:xfrm>
            <a:off x="10181627" y="526301"/>
            <a:ext cx="1706880" cy="46037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庞门正道粗书体" panose="02010600030101010101" charset="-122"/>
                <a:ea typeface="庞门正道粗书体" panose="02010600030101010101" charset="-122"/>
                <a:cs typeface="Arial" panose="020B0604020202020204" pitchFamily="34" charset="0"/>
              </a:rPr>
              <a:t>稻壳儿大学</a:t>
            </a:r>
            <a:endParaRPr kumimoji="0" lang="zh-CN" altLang="en-US" sz="2400" b="0" i="0" u="none" strike="noStrike" kern="1200" cap="none" spc="0" normalizeH="0" baseline="0" noProof="0" dirty="0">
              <a:ln>
                <a:noFill/>
              </a:ln>
              <a:solidFill>
                <a:schemeClr val="tx1"/>
              </a:solidFill>
              <a:effectLst/>
              <a:uLnTx/>
              <a:uFillTx/>
              <a:latin typeface="庞门正道粗书体" panose="02010600030101010101" charset="-122"/>
              <a:ea typeface="庞门正道粗书体" panose="02010600030101010101" charset="-122"/>
              <a:cs typeface="Arial" panose="020B0604020202020204" pitchFamily="34" charset="0"/>
            </a:endParaRPr>
          </a:p>
        </p:txBody>
      </p:sp>
      <p:cxnSp>
        <p:nvCxnSpPr>
          <p:cNvPr id="39" name="直接连接符 38"/>
          <p:cNvCxnSpPr/>
          <p:nvPr/>
        </p:nvCxnSpPr>
        <p:spPr>
          <a:xfrm>
            <a:off x="10119267" y="538077"/>
            <a:ext cx="0" cy="36784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0" name="组合 39"/>
          <p:cNvGrpSpPr>
            <a:grpSpLocks noChangeAspect="1"/>
          </p:cNvGrpSpPr>
          <p:nvPr userDrawn="1"/>
        </p:nvGrpSpPr>
        <p:grpSpPr>
          <a:xfrm>
            <a:off x="9082405" y="515620"/>
            <a:ext cx="859155" cy="367030"/>
            <a:chOff x="8298" y="2561"/>
            <a:chExt cx="2602" cy="1058"/>
          </a:xfrm>
          <a:solidFill>
            <a:srgbClr val="9F0002"/>
          </a:solidFill>
        </p:grpSpPr>
        <p:sp>
          <p:nvSpPr>
            <p:cNvPr id="41" name="任意多边形: 形状 18"/>
            <p:cNvSpPr/>
            <p:nvPr userDrawn="1"/>
          </p:nvSpPr>
          <p:spPr bwMode="auto">
            <a:xfrm>
              <a:off x="8298" y="2561"/>
              <a:ext cx="2603" cy="1058"/>
            </a:xfrm>
            <a:custGeom>
              <a:avLst/>
              <a:gdLst>
                <a:gd name="connsiteX0" fmla="*/ 2156297 w 4815937"/>
                <a:gd name="connsiteY0" fmla="*/ 1108038 h 1963269"/>
                <a:gd name="connsiteX1" fmla="*/ 1825734 w 4815937"/>
                <a:gd name="connsiteY1" fmla="*/ 1438601 h 1963269"/>
                <a:gd name="connsiteX2" fmla="*/ 2156298 w 4815937"/>
                <a:gd name="connsiteY2" fmla="*/ 1769164 h 1963269"/>
                <a:gd name="connsiteX3" fmla="*/ 2486862 w 4815937"/>
                <a:gd name="connsiteY3" fmla="*/ 1438601 h 1963269"/>
                <a:gd name="connsiteX4" fmla="*/ 2156297 w 4815937"/>
                <a:gd name="connsiteY4" fmla="*/ 1108038 h 1963269"/>
                <a:gd name="connsiteX5" fmla="*/ 3801133 w 4815937"/>
                <a:gd name="connsiteY5" fmla="*/ 1061411 h 1963269"/>
                <a:gd name="connsiteX6" fmla="*/ 3643565 w 4815937"/>
                <a:gd name="connsiteY6" fmla="*/ 1104827 h 1963269"/>
                <a:gd name="connsiteX7" fmla="*/ 3483034 w 4815937"/>
                <a:gd name="connsiteY7" fmla="*/ 1479552 h 1963269"/>
                <a:gd name="connsiteX8" fmla="*/ 4047395 w 4815937"/>
                <a:gd name="connsiteY8" fmla="*/ 1160597 h 1963269"/>
                <a:gd name="connsiteX9" fmla="*/ 3801133 w 4815937"/>
                <a:gd name="connsiteY9" fmla="*/ 1061411 h 1963269"/>
                <a:gd name="connsiteX10" fmla="*/ 3067124 w 4815937"/>
                <a:gd name="connsiteY10" fmla="*/ 957263 h 1963269"/>
                <a:gd name="connsiteX11" fmla="*/ 3388423 w 4815937"/>
                <a:gd name="connsiteY11" fmla="*/ 1089477 h 1963269"/>
                <a:gd name="connsiteX12" fmla="*/ 3313520 w 4815937"/>
                <a:gd name="connsiteY12" fmla="*/ 1182226 h 1963269"/>
                <a:gd name="connsiteX13" fmla="*/ 3211019 w 4815937"/>
                <a:gd name="connsiteY13" fmla="*/ 1115131 h 1963269"/>
                <a:gd name="connsiteX14" fmla="*/ 2804960 w 4815937"/>
                <a:gd name="connsiteY14" fmla="*/ 1695298 h 1963269"/>
                <a:gd name="connsiteX15" fmla="*/ 3214962 w 4815937"/>
                <a:gd name="connsiteY15" fmla="*/ 1770285 h 1963269"/>
                <a:gd name="connsiteX16" fmla="*/ 3313520 w 4815937"/>
                <a:gd name="connsiteY16" fmla="*/ 1705164 h 1963269"/>
                <a:gd name="connsiteX17" fmla="*/ 3394337 w 4815937"/>
                <a:gd name="connsiteY17" fmla="*/ 1791993 h 1963269"/>
                <a:gd name="connsiteX18" fmla="*/ 3270153 w 4815937"/>
                <a:gd name="connsiteY18" fmla="*/ 1880793 h 1963269"/>
                <a:gd name="connsiteX19" fmla="*/ 2765537 w 4815937"/>
                <a:gd name="connsiteY19" fmla="*/ 1825539 h 1963269"/>
                <a:gd name="connsiteX20" fmla="*/ 2613758 w 4815937"/>
                <a:gd name="connsiteY20" fmla="*/ 1624257 h 1963269"/>
                <a:gd name="connsiteX21" fmla="*/ 2603903 w 4815937"/>
                <a:gd name="connsiteY21" fmla="*/ 1624257 h 1963269"/>
                <a:gd name="connsiteX22" fmla="*/ 2448180 w 4815937"/>
                <a:gd name="connsiteY22" fmla="*/ 1829486 h 1963269"/>
                <a:gd name="connsiteX23" fmla="*/ 2117026 w 4815937"/>
                <a:gd name="connsiteY23" fmla="*/ 1924207 h 1963269"/>
                <a:gd name="connsiteX24" fmla="*/ 1931737 w 4815937"/>
                <a:gd name="connsiteY24" fmla="*/ 1870928 h 1963269"/>
                <a:gd name="connsiteX25" fmla="*/ 1677458 w 4815937"/>
                <a:gd name="connsiteY25" fmla="*/ 1369694 h 1963269"/>
                <a:gd name="connsiteX26" fmla="*/ 1819381 w 4815937"/>
                <a:gd name="connsiteY26" fmla="*/ 1095397 h 1963269"/>
                <a:gd name="connsiteX27" fmla="*/ 2538853 w 4815937"/>
                <a:gd name="connsiteY27" fmla="*/ 1142759 h 1963269"/>
                <a:gd name="connsiteX28" fmla="*/ 2603903 w 4815937"/>
                <a:gd name="connsiteY28" fmla="*/ 1263133 h 1963269"/>
                <a:gd name="connsiteX29" fmla="*/ 2613758 w 4815937"/>
                <a:gd name="connsiteY29" fmla="*/ 1263133 h 1963269"/>
                <a:gd name="connsiteX30" fmla="*/ 2777364 w 4815937"/>
                <a:gd name="connsiteY30" fmla="*/ 1050010 h 1963269"/>
                <a:gd name="connsiteX31" fmla="*/ 3067124 w 4815937"/>
                <a:gd name="connsiteY31" fmla="*/ 957263 h 1963269"/>
                <a:gd name="connsiteX32" fmla="*/ 3819244 w 4815937"/>
                <a:gd name="connsiteY32" fmla="*/ 957065 h 1963269"/>
                <a:gd name="connsiteX33" fmla="*/ 4077239 w 4815937"/>
                <a:gd name="connsiteY33" fmla="*/ 1034043 h 1963269"/>
                <a:gd name="connsiteX34" fmla="*/ 4236839 w 4815937"/>
                <a:gd name="connsiteY34" fmla="*/ 1209781 h 1963269"/>
                <a:gd name="connsiteX35" fmla="*/ 3509774 w 4815937"/>
                <a:gd name="connsiteY35" fmla="*/ 1624443 h 1963269"/>
                <a:gd name="connsiteX36" fmla="*/ 3559033 w 4815937"/>
                <a:gd name="connsiteY36" fmla="*/ 1695527 h 1963269"/>
                <a:gd name="connsiteX37" fmla="*/ 3827003 w 4815937"/>
                <a:gd name="connsiteY37" fmla="*/ 1804129 h 1963269"/>
                <a:gd name="connsiteX38" fmla="*/ 4175757 w 4815937"/>
                <a:gd name="connsiteY38" fmla="*/ 1454629 h 1963269"/>
                <a:gd name="connsiteX39" fmla="*/ 4169846 w 4815937"/>
                <a:gd name="connsiteY39" fmla="*/ 1377619 h 1963269"/>
                <a:gd name="connsiteX40" fmla="*/ 4295949 w 4815937"/>
                <a:gd name="connsiteY40" fmla="*/ 1387492 h 1963269"/>
                <a:gd name="connsiteX41" fmla="*/ 4191520 w 4815937"/>
                <a:gd name="connsiteY41" fmla="*/ 1748841 h 1963269"/>
                <a:gd name="connsiteX42" fmla="*/ 4100883 w 4815937"/>
                <a:gd name="connsiteY42" fmla="*/ 1833749 h 1963269"/>
                <a:gd name="connsiteX43" fmla="*/ 3594500 w 4815937"/>
                <a:gd name="connsiteY43" fmla="*/ 1873240 h 1963269"/>
                <a:gd name="connsiteX44" fmla="*/ 3330470 w 4815937"/>
                <a:gd name="connsiteY44" fmla="*/ 1438832 h 1963269"/>
                <a:gd name="connsiteX45" fmla="*/ 3819244 w 4815937"/>
                <a:gd name="connsiteY45" fmla="*/ 957065 h 1963269"/>
                <a:gd name="connsiteX46" fmla="*/ 1364831 w 4815937"/>
                <a:gd name="connsiteY46" fmla="*/ 941423 h 1963269"/>
                <a:gd name="connsiteX47" fmla="*/ 882915 w 4815937"/>
                <a:gd name="connsiteY47" fmla="*/ 1229070 h 1963269"/>
                <a:gd name="connsiteX48" fmla="*/ 711785 w 4815937"/>
                <a:gd name="connsiteY48" fmla="*/ 1445791 h 1963269"/>
                <a:gd name="connsiteX49" fmla="*/ 617369 w 4815937"/>
                <a:gd name="connsiteY49" fmla="*/ 1743289 h 1963269"/>
                <a:gd name="connsiteX50" fmla="*/ 900618 w 4815937"/>
                <a:gd name="connsiteY50" fmla="*/ 1640839 h 1963269"/>
                <a:gd name="connsiteX51" fmla="*/ 1158296 w 4815937"/>
                <a:gd name="connsiteY51" fmla="*/ 1420178 h 1963269"/>
                <a:gd name="connsiteX52" fmla="*/ 1364831 w 4815937"/>
                <a:gd name="connsiteY52" fmla="*/ 941423 h 1963269"/>
                <a:gd name="connsiteX53" fmla="*/ 4815937 w 4815937"/>
                <a:gd name="connsiteY53" fmla="*/ 931962 h 1963269"/>
                <a:gd name="connsiteX54" fmla="*/ 4815937 w 4815937"/>
                <a:gd name="connsiteY54" fmla="*/ 1050325 h 1963269"/>
                <a:gd name="connsiteX55" fmla="*/ 4448069 w 4815937"/>
                <a:gd name="connsiteY55" fmla="*/ 1433031 h 1963269"/>
                <a:gd name="connsiteX56" fmla="*/ 4448069 w 4815937"/>
                <a:gd name="connsiteY56" fmla="*/ 1924236 h 1963269"/>
                <a:gd name="connsiteX57" fmla="*/ 4345224 w 4815937"/>
                <a:gd name="connsiteY57" fmla="*/ 1930154 h 1963269"/>
                <a:gd name="connsiteX58" fmla="*/ 4345224 w 4815937"/>
                <a:gd name="connsiteY58" fmla="*/ 1296913 h 1963269"/>
                <a:gd name="connsiteX59" fmla="*/ 4402580 w 4815937"/>
                <a:gd name="connsiteY59" fmla="*/ 1152906 h 1963269"/>
                <a:gd name="connsiteX60" fmla="*/ 4815937 w 4815937"/>
                <a:gd name="connsiteY60" fmla="*/ 931962 h 1963269"/>
                <a:gd name="connsiteX61" fmla="*/ 468992 w 4815937"/>
                <a:gd name="connsiteY61" fmla="*/ 619730 h 1963269"/>
                <a:gd name="connsiteX62" fmla="*/ 322992 w 4815937"/>
                <a:gd name="connsiteY62" fmla="*/ 871950 h 1963269"/>
                <a:gd name="connsiteX63" fmla="*/ 431505 w 4815937"/>
                <a:gd name="connsiteY63" fmla="*/ 1630576 h 1963269"/>
                <a:gd name="connsiteX64" fmla="*/ 516342 w 4815937"/>
                <a:gd name="connsiteY64" fmla="*/ 1740923 h 1963269"/>
                <a:gd name="connsiteX65" fmla="*/ 609073 w 4815937"/>
                <a:gd name="connsiteY65" fmla="*/ 1508408 h 1963269"/>
                <a:gd name="connsiteX66" fmla="*/ 624857 w 4815937"/>
                <a:gd name="connsiteY66" fmla="*/ 1356683 h 1963269"/>
                <a:gd name="connsiteX67" fmla="*/ 583424 w 4815937"/>
                <a:gd name="connsiteY67" fmla="*/ 1232544 h 1963269"/>
                <a:gd name="connsiteX68" fmla="*/ 468992 w 4815937"/>
                <a:gd name="connsiteY68" fmla="*/ 619730 h 1963269"/>
                <a:gd name="connsiteX69" fmla="*/ 767619 w 4815937"/>
                <a:gd name="connsiteY69" fmla="*/ 203423 h 1963269"/>
                <a:gd name="connsiteX70" fmla="*/ 700465 w 4815937"/>
                <a:gd name="connsiteY70" fmla="*/ 312156 h 1963269"/>
                <a:gd name="connsiteX71" fmla="*/ 641212 w 4815937"/>
                <a:gd name="connsiteY71" fmla="*/ 428798 h 1963269"/>
                <a:gd name="connsiteX72" fmla="*/ 568133 w 4815937"/>
                <a:gd name="connsiteY72" fmla="*/ 703597 h 1963269"/>
                <a:gd name="connsiteX73" fmla="*/ 700465 w 4815937"/>
                <a:gd name="connsiteY73" fmla="*/ 1274943 h 1963269"/>
                <a:gd name="connsiteX74" fmla="*/ 850573 w 4815937"/>
                <a:gd name="connsiteY74" fmla="*/ 1013982 h 1963269"/>
                <a:gd name="connsiteX75" fmla="*/ 876249 w 4815937"/>
                <a:gd name="connsiteY75" fmla="*/ 405073 h 1963269"/>
                <a:gd name="connsiteX76" fmla="*/ 767619 w 4815937"/>
                <a:gd name="connsiteY76" fmla="*/ 203423 h 1963269"/>
                <a:gd name="connsiteX77" fmla="*/ 0 w 4815937"/>
                <a:gd name="connsiteY77" fmla="*/ 0 h 1963269"/>
                <a:gd name="connsiteX78" fmla="*/ 721123 w 4815937"/>
                <a:gd name="connsiteY78" fmla="*/ 0 h 1963269"/>
                <a:gd name="connsiteX79" fmla="*/ 1381168 w 4815937"/>
                <a:gd name="connsiteY79" fmla="*/ 276240 h 1963269"/>
                <a:gd name="connsiteX80" fmla="*/ 1576225 w 4815937"/>
                <a:gd name="connsiteY80" fmla="*/ 1406846 h 1963269"/>
                <a:gd name="connsiteX81" fmla="*/ 1436335 w 4815937"/>
                <a:gd name="connsiteY81" fmla="*/ 1621916 h 1963269"/>
                <a:gd name="connsiteX82" fmla="*/ 1349642 w 4815937"/>
                <a:gd name="connsiteY82" fmla="*/ 1708734 h 1963269"/>
                <a:gd name="connsiteX83" fmla="*/ 721123 w 4815937"/>
                <a:gd name="connsiteY83" fmla="*/ 1963269 h 1963269"/>
                <a:gd name="connsiteX84" fmla="*/ 0 w 4815937"/>
                <a:gd name="connsiteY84" fmla="*/ 1963269 h 1963269"/>
                <a:gd name="connsiteX85" fmla="*/ 0 w 4815937"/>
                <a:gd name="connsiteY85" fmla="*/ 0 h 196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815937" h="1963269">
                  <a:moveTo>
                    <a:pt x="2156297" y="1108038"/>
                  </a:moveTo>
                  <a:cubicBezTo>
                    <a:pt x="1973733" y="1108037"/>
                    <a:pt x="1825734" y="1256035"/>
                    <a:pt x="1825734" y="1438601"/>
                  </a:cubicBezTo>
                  <a:cubicBezTo>
                    <a:pt x="1825733" y="1621166"/>
                    <a:pt x="1973732" y="1769164"/>
                    <a:pt x="2156298" y="1769164"/>
                  </a:cubicBezTo>
                  <a:cubicBezTo>
                    <a:pt x="2338863" y="1769164"/>
                    <a:pt x="2486861" y="1621166"/>
                    <a:pt x="2486862" y="1438601"/>
                  </a:cubicBezTo>
                  <a:cubicBezTo>
                    <a:pt x="2486862" y="1256036"/>
                    <a:pt x="2338862" y="1108037"/>
                    <a:pt x="2156297" y="1108038"/>
                  </a:cubicBezTo>
                  <a:close/>
                  <a:moveTo>
                    <a:pt x="3801133" y="1061411"/>
                  </a:moveTo>
                  <a:cubicBezTo>
                    <a:pt x="3747135" y="1062645"/>
                    <a:pt x="3692992" y="1076892"/>
                    <a:pt x="3643565" y="1104827"/>
                  </a:cubicBezTo>
                  <a:cubicBezTo>
                    <a:pt x="3511760" y="1179318"/>
                    <a:pt x="3446032" y="1332743"/>
                    <a:pt x="3483034" y="1479552"/>
                  </a:cubicBezTo>
                  <a:lnTo>
                    <a:pt x="4047395" y="1160597"/>
                  </a:lnTo>
                  <a:cubicBezTo>
                    <a:pt x="3980719" y="1093455"/>
                    <a:pt x="3891128" y="1059356"/>
                    <a:pt x="3801133" y="1061411"/>
                  </a:cubicBezTo>
                  <a:close/>
                  <a:moveTo>
                    <a:pt x="3067124" y="957263"/>
                  </a:moveTo>
                  <a:cubicBezTo>
                    <a:pt x="3177509" y="957263"/>
                    <a:pt x="3345057" y="1024357"/>
                    <a:pt x="3388423" y="1089477"/>
                  </a:cubicBezTo>
                  <a:cubicBezTo>
                    <a:pt x="3370683" y="1124998"/>
                    <a:pt x="3335203" y="1148678"/>
                    <a:pt x="3313520" y="1182226"/>
                  </a:cubicBezTo>
                  <a:cubicBezTo>
                    <a:pt x="3272124" y="1154598"/>
                    <a:pt x="3272124" y="1140784"/>
                    <a:pt x="3211019" y="1115131"/>
                  </a:cubicBezTo>
                  <a:cubicBezTo>
                    <a:pt x="2834528" y="951342"/>
                    <a:pt x="2532941" y="1426922"/>
                    <a:pt x="2804960" y="1695298"/>
                  </a:cubicBezTo>
                  <a:cubicBezTo>
                    <a:pt x="2913373" y="1805805"/>
                    <a:pt x="3080922" y="1837380"/>
                    <a:pt x="3214962" y="1770285"/>
                  </a:cubicBezTo>
                  <a:cubicBezTo>
                    <a:pt x="3285923" y="1736739"/>
                    <a:pt x="3274096" y="1730818"/>
                    <a:pt x="3313520" y="1705164"/>
                  </a:cubicBezTo>
                  <a:cubicBezTo>
                    <a:pt x="3335203" y="1720953"/>
                    <a:pt x="3378568" y="1770285"/>
                    <a:pt x="3394337" y="1791993"/>
                  </a:cubicBezTo>
                  <a:cubicBezTo>
                    <a:pt x="3366740" y="1811727"/>
                    <a:pt x="3343086" y="1847247"/>
                    <a:pt x="3270153" y="1880793"/>
                  </a:cubicBezTo>
                  <a:cubicBezTo>
                    <a:pt x="3104576" y="1953808"/>
                    <a:pt x="2903518" y="1936048"/>
                    <a:pt x="2765537" y="1825539"/>
                  </a:cubicBezTo>
                  <a:cubicBezTo>
                    <a:pt x="2712316" y="1782126"/>
                    <a:pt x="2629526" y="1691352"/>
                    <a:pt x="2613758" y="1624257"/>
                  </a:cubicBezTo>
                  <a:cubicBezTo>
                    <a:pt x="2613758" y="1624257"/>
                    <a:pt x="2613758" y="1624257"/>
                    <a:pt x="2603903" y="1624257"/>
                  </a:cubicBezTo>
                  <a:cubicBezTo>
                    <a:pt x="2588132" y="1693325"/>
                    <a:pt x="2505344" y="1786073"/>
                    <a:pt x="2448180" y="1829486"/>
                  </a:cubicBezTo>
                  <a:cubicBezTo>
                    <a:pt x="2337796" y="1912368"/>
                    <a:pt x="2253035" y="1924207"/>
                    <a:pt x="2117026" y="1924207"/>
                  </a:cubicBezTo>
                  <a:cubicBezTo>
                    <a:pt x="2059863" y="1924207"/>
                    <a:pt x="1969188" y="1892634"/>
                    <a:pt x="1931737" y="1870928"/>
                  </a:cubicBezTo>
                  <a:cubicBezTo>
                    <a:pt x="1750391" y="1764365"/>
                    <a:pt x="1643947" y="1578870"/>
                    <a:pt x="1677458" y="1369694"/>
                  </a:cubicBezTo>
                  <a:cubicBezTo>
                    <a:pt x="1695198" y="1263133"/>
                    <a:pt x="1746448" y="1170385"/>
                    <a:pt x="1819381" y="1095397"/>
                  </a:cubicBezTo>
                  <a:cubicBezTo>
                    <a:pt x="2018467" y="894115"/>
                    <a:pt x="2367362" y="919769"/>
                    <a:pt x="2538853" y="1142759"/>
                  </a:cubicBezTo>
                  <a:cubicBezTo>
                    <a:pt x="2554624" y="1166439"/>
                    <a:pt x="2599960" y="1231560"/>
                    <a:pt x="2603903" y="1263133"/>
                  </a:cubicBezTo>
                  <a:cubicBezTo>
                    <a:pt x="2603903" y="1263133"/>
                    <a:pt x="2603903" y="1263133"/>
                    <a:pt x="2613758" y="1263133"/>
                  </a:cubicBezTo>
                  <a:cubicBezTo>
                    <a:pt x="2619671" y="1196038"/>
                    <a:pt x="2726113" y="1089477"/>
                    <a:pt x="2777364" y="1050010"/>
                  </a:cubicBezTo>
                  <a:cubicBezTo>
                    <a:pt x="2852268" y="990809"/>
                    <a:pt x="2964624" y="957263"/>
                    <a:pt x="3067124" y="957263"/>
                  </a:cubicBezTo>
                  <a:close/>
                  <a:moveTo>
                    <a:pt x="3819244" y="957065"/>
                  </a:moveTo>
                  <a:cubicBezTo>
                    <a:pt x="3904955" y="957034"/>
                    <a:pt x="3993499" y="980729"/>
                    <a:pt x="4077239" y="1034043"/>
                  </a:cubicBezTo>
                  <a:cubicBezTo>
                    <a:pt x="4124528" y="1065636"/>
                    <a:pt x="4223046" y="1156467"/>
                    <a:pt x="4236839" y="1209781"/>
                  </a:cubicBezTo>
                  <a:cubicBezTo>
                    <a:pt x="4236839" y="1209781"/>
                    <a:pt x="4236839" y="1209781"/>
                    <a:pt x="3509774" y="1624443"/>
                  </a:cubicBezTo>
                  <a:cubicBezTo>
                    <a:pt x="3511743" y="1648137"/>
                    <a:pt x="3541299" y="1679731"/>
                    <a:pt x="3559033" y="1695527"/>
                  </a:cubicBezTo>
                  <a:cubicBezTo>
                    <a:pt x="3629967" y="1768587"/>
                    <a:pt x="3716661" y="1804129"/>
                    <a:pt x="3827003" y="1804129"/>
                  </a:cubicBezTo>
                  <a:cubicBezTo>
                    <a:pt x="4012217" y="1804129"/>
                    <a:pt x="4175757" y="1640239"/>
                    <a:pt x="4175757" y="1454629"/>
                  </a:cubicBezTo>
                  <a:cubicBezTo>
                    <a:pt x="4175757" y="1395391"/>
                    <a:pt x="4173788" y="1415138"/>
                    <a:pt x="4169846" y="1377619"/>
                  </a:cubicBezTo>
                  <a:cubicBezTo>
                    <a:pt x="4288068" y="1367747"/>
                    <a:pt x="4292010" y="1330230"/>
                    <a:pt x="4295949" y="1387492"/>
                  </a:cubicBezTo>
                  <a:cubicBezTo>
                    <a:pt x="4309742" y="1515841"/>
                    <a:pt x="4274275" y="1654062"/>
                    <a:pt x="4191520" y="1748841"/>
                  </a:cubicBezTo>
                  <a:cubicBezTo>
                    <a:pt x="4146202" y="1798206"/>
                    <a:pt x="4171816" y="1780435"/>
                    <a:pt x="4100883" y="1833749"/>
                  </a:cubicBezTo>
                  <a:cubicBezTo>
                    <a:pt x="3959018" y="1940375"/>
                    <a:pt x="3746217" y="1956172"/>
                    <a:pt x="3594500" y="1873240"/>
                  </a:cubicBezTo>
                  <a:cubicBezTo>
                    <a:pt x="3432929" y="1786358"/>
                    <a:pt x="3330470" y="1624443"/>
                    <a:pt x="3330470" y="1438832"/>
                  </a:cubicBezTo>
                  <a:cubicBezTo>
                    <a:pt x="3330470" y="1170783"/>
                    <a:pt x="3562112" y="957158"/>
                    <a:pt x="3819244" y="957065"/>
                  </a:cubicBezTo>
                  <a:close/>
                  <a:moveTo>
                    <a:pt x="1364831" y="941423"/>
                  </a:moveTo>
                  <a:cubicBezTo>
                    <a:pt x="1211405" y="972945"/>
                    <a:pt x="955694" y="1152233"/>
                    <a:pt x="882915" y="1229070"/>
                  </a:cubicBezTo>
                  <a:cubicBezTo>
                    <a:pt x="812103" y="1303937"/>
                    <a:pt x="768828" y="1335460"/>
                    <a:pt x="711785" y="1445791"/>
                  </a:cubicBezTo>
                  <a:cubicBezTo>
                    <a:pt x="668511" y="1528539"/>
                    <a:pt x="623269" y="1632958"/>
                    <a:pt x="617369" y="1743289"/>
                  </a:cubicBezTo>
                  <a:cubicBezTo>
                    <a:pt x="719653" y="1727528"/>
                    <a:pt x="821938" y="1682213"/>
                    <a:pt x="900618" y="1640839"/>
                  </a:cubicBezTo>
                  <a:cubicBezTo>
                    <a:pt x="1004869" y="1583704"/>
                    <a:pt x="1083550" y="1508837"/>
                    <a:pt x="1158296" y="1420178"/>
                  </a:cubicBezTo>
                  <a:cubicBezTo>
                    <a:pt x="1256646" y="1299997"/>
                    <a:pt x="1347129" y="1095097"/>
                    <a:pt x="1364831" y="941423"/>
                  </a:cubicBezTo>
                  <a:close/>
                  <a:moveTo>
                    <a:pt x="4815937" y="931962"/>
                  </a:moveTo>
                  <a:cubicBezTo>
                    <a:pt x="4815937" y="931962"/>
                    <a:pt x="4815937" y="931962"/>
                    <a:pt x="4815937" y="1050325"/>
                  </a:cubicBezTo>
                  <a:cubicBezTo>
                    <a:pt x="4620137" y="1056243"/>
                    <a:pt x="4448069" y="1216033"/>
                    <a:pt x="4448069" y="1433031"/>
                  </a:cubicBezTo>
                  <a:cubicBezTo>
                    <a:pt x="4448069" y="1433031"/>
                    <a:pt x="4448069" y="1433031"/>
                    <a:pt x="4448069" y="1924236"/>
                  </a:cubicBezTo>
                  <a:cubicBezTo>
                    <a:pt x="4448069" y="1924236"/>
                    <a:pt x="4448069" y="1924236"/>
                    <a:pt x="4345224" y="1930154"/>
                  </a:cubicBezTo>
                  <a:cubicBezTo>
                    <a:pt x="4345224" y="1930154"/>
                    <a:pt x="4345224" y="1930154"/>
                    <a:pt x="4345224" y="1296913"/>
                  </a:cubicBezTo>
                  <a:cubicBezTo>
                    <a:pt x="4345224" y="1255486"/>
                    <a:pt x="4384779" y="1182496"/>
                    <a:pt x="4402580" y="1152906"/>
                  </a:cubicBezTo>
                  <a:cubicBezTo>
                    <a:pt x="4491580" y="1010871"/>
                    <a:pt x="4645848" y="931962"/>
                    <a:pt x="4815937" y="931962"/>
                  </a:cubicBezTo>
                  <a:close/>
                  <a:moveTo>
                    <a:pt x="468992" y="619730"/>
                  </a:moveTo>
                  <a:cubicBezTo>
                    <a:pt x="431505" y="649288"/>
                    <a:pt x="348640" y="806924"/>
                    <a:pt x="322992" y="871950"/>
                  </a:cubicBezTo>
                  <a:cubicBezTo>
                    <a:pt x="198694" y="1173430"/>
                    <a:pt x="259856" y="1378358"/>
                    <a:pt x="431505" y="1630576"/>
                  </a:cubicBezTo>
                  <a:cubicBezTo>
                    <a:pt x="451235" y="1660134"/>
                    <a:pt x="494640" y="1721219"/>
                    <a:pt x="516342" y="1740923"/>
                  </a:cubicBezTo>
                  <a:cubicBezTo>
                    <a:pt x="555803" y="1689691"/>
                    <a:pt x="593289" y="1581315"/>
                    <a:pt x="609073" y="1508408"/>
                  </a:cubicBezTo>
                  <a:cubicBezTo>
                    <a:pt x="620911" y="1461117"/>
                    <a:pt x="626830" y="1405944"/>
                    <a:pt x="624857" y="1356683"/>
                  </a:cubicBezTo>
                  <a:cubicBezTo>
                    <a:pt x="620911" y="1287717"/>
                    <a:pt x="609073" y="1279835"/>
                    <a:pt x="583424" y="1232544"/>
                  </a:cubicBezTo>
                  <a:cubicBezTo>
                    <a:pt x="488721" y="1057174"/>
                    <a:pt x="467018" y="836481"/>
                    <a:pt x="468992" y="619730"/>
                  </a:cubicBezTo>
                  <a:close/>
                  <a:moveTo>
                    <a:pt x="767619" y="203423"/>
                  </a:moveTo>
                  <a:cubicBezTo>
                    <a:pt x="755768" y="227146"/>
                    <a:pt x="718241" y="280525"/>
                    <a:pt x="700465" y="312156"/>
                  </a:cubicBezTo>
                  <a:cubicBezTo>
                    <a:pt x="678739" y="347741"/>
                    <a:pt x="658988" y="387281"/>
                    <a:pt x="641212" y="428798"/>
                  </a:cubicBezTo>
                  <a:cubicBezTo>
                    <a:pt x="605660" y="515785"/>
                    <a:pt x="579984" y="600795"/>
                    <a:pt x="568133" y="703597"/>
                  </a:cubicBezTo>
                  <a:cubicBezTo>
                    <a:pt x="546407" y="905248"/>
                    <a:pt x="615535" y="1130623"/>
                    <a:pt x="700465" y="1274943"/>
                  </a:cubicBezTo>
                  <a:cubicBezTo>
                    <a:pt x="747867" y="1235403"/>
                    <a:pt x="820946" y="1091084"/>
                    <a:pt x="850573" y="1013982"/>
                  </a:cubicBezTo>
                  <a:cubicBezTo>
                    <a:pt x="921677" y="814308"/>
                    <a:pt x="941428" y="610679"/>
                    <a:pt x="876249" y="405073"/>
                  </a:cubicBezTo>
                  <a:cubicBezTo>
                    <a:pt x="858473" y="351696"/>
                    <a:pt x="803171" y="225169"/>
                    <a:pt x="767619" y="203423"/>
                  </a:cubicBezTo>
                  <a:close/>
                  <a:moveTo>
                    <a:pt x="0" y="0"/>
                  </a:moveTo>
                  <a:cubicBezTo>
                    <a:pt x="0" y="0"/>
                    <a:pt x="0" y="0"/>
                    <a:pt x="721123" y="0"/>
                  </a:cubicBezTo>
                  <a:cubicBezTo>
                    <a:pt x="953617" y="0"/>
                    <a:pt x="1223544" y="118388"/>
                    <a:pt x="1381168" y="276240"/>
                  </a:cubicBezTo>
                  <a:cubicBezTo>
                    <a:pt x="1676710" y="574183"/>
                    <a:pt x="1769312" y="1024057"/>
                    <a:pt x="1576225" y="1406846"/>
                  </a:cubicBezTo>
                  <a:cubicBezTo>
                    <a:pt x="1540760" y="1479852"/>
                    <a:pt x="1489533" y="1560750"/>
                    <a:pt x="1436335" y="1621916"/>
                  </a:cubicBezTo>
                  <a:cubicBezTo>
                    <a:pt x="1436335" y="1621916"/>
                    <a:pt x="1436335" y="1621916"/>
                    <a:pt x="1349642" y="1708734"/>
                  </a:cubicBezTo>
                  <a:cubicBezTo>
                    <a:pt x="1207783" y="1852773"/>
                    <a:pt x="933913" y="1963269"/>
                    <a:pt x="721123" y="1963269"/>
                  </a:cubicBezTo>
                  <a:cubicBezTo>
                    <a:pt x="721123" y="1963269"/>
                    <a:pt x="721123" y="1963269"/>
                    <a:pt x="0" y="1963269"/>
                  </a:cubicBezTo>
                  <a:cubicBezTo>
                    <a:pt x="0" y="1963269"/>
                    <a:pt x="0" y="1963269"/>
                    <a:pt x="0" y="0"/>
                  </a:cubicBezTo>
                  <a:close/>
                </a:path>
              </a:pathLst>
            </a:custGeom>
            <a:grpFill/>
            <a:ln>
              <a:noFill/>
            </a:ln>
          </p:spPr>
          <p:txBody>
            <a:bodyPr vert="horz" wrap="square" lIns="91440" tIns="45720" rIns="91440" bIns="45720" numCol="1" anchor="t" anchorCtr="0" compatLnSpc="1">
              <a:noAutofit/>
            </a:bodyP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gradFill>
                  <a:gsLst>
                    <a:gs pos="0">
                      <a:schemeClr val="accent4">
                        <a:lumMod val="60000"/>
                        <a:lumOff val="40000"/>
                      </a:schemeClr>
                    </a:gs>
                    <a:gs pos="67000">
                      <a:schemeClr val="accent4">
                        <a:lumMod val="75000"/>
                      </a:schemeClr>
                    </a:gs>
                    <a:gs pos="100000">
                      <a:schemeClr val="accent4">
                        <a:lumMod val="75000"/>
                      </a:schemeClr>
                    </a:gs>
                  </a:gsLst>
                  <a:lin ang="5400000" scaled="0"/>
                </a:gradFill>
                <a:effectLst/>
                <a:uLnTx/>
                <a:uFillTx/>
              </a:endParaRPr>
            </a:p>
          </p:txBody>
        </p:sp>
        <p:grpSp>
          <p:nvGrpSpPr>
            <p:cNvPr id="42" name="Group 4"/>
            <p:cNvGrpSpPr>
              <a:grpSpLocks noChangeAspect="1"/>
            </p:cNvGrpSpPr>
            <p:nvPr userDrawn="1"/>
          </p:nvGrpSpPr>
          <p:grpSpPr bwMode="auto">
            <a:xfrm>
              <a:off x="9348" y="2642"/>
              <a:ext cx="987" cy="334"/>
              <a:chOff x="625" y="680"/>
              <a:chExt cx="136" cy="46"/>
            </a:xfrm>
            <a:grpFill/>
          </p:grpSpPr>
          <p:sp>
            <p:nvSpPr>
              <p:cNvPr id="43" name="Freeform 5"/>
              <p:cNvSpPr/>
              <p:nvPr/>
            </p:nvSpPr>
            <p:spPr bwMode="auto">
              <a:xfrm>
                <a:off x="647" y="700"/>
                <a:ext cx="25" cy="26"/>
              </a:xfrm>
              <a:custGeom>
                <a:avLst/>
                <a:gdLst>
                  <a:gd name="T0" fmla="*/ 29 w 372"/>
                  <a:gd name="T1" fmla="*/ 35 h 395"/>
                  <a:gd name="T2" fmla="*/ 0 w 372"/>
                  <a:gd name="T3" fmla="*/ 35 h 395"/>
                  <a:gd name="T4" fmla="*/ 0 w 372"/>
                  <a:gd name="T5" fmla="*/ 395 h 395"/>
                  <a:gd name="T6" fmla="*/ 372 w 372"/>
                  <a:gd name="T7" fmla="*/ 395 h 395"/>
                  <a:gd name="T8" fmla="*/ 372 w 372"/>
                  <a:gd name="T9" fmla="*/ 35 h 395"/>
                  <a:gd name="T10" fmla="*/ 232 w 372"/>
                  <a:gd name="T11" fmla="*/ 35 h 395"/>
                  <a:gd name="T12" fmla="*/ 215 w 372"/>
                  <a:gd name="T13" fmla="*/ 87 h 395"/>
                  <a:gd name="T14" fmla="*/ 319 w 372"/>
                  <a:gd name="T15" fmla="*/ 87 h 395"/>
                  <a:gd name="T16" fmla="*/ 319 w 372"/>
                  <a:gd name="T17" fmla="*/ 186 h 395"/>
                  <a:gd name="T18" fmla="*/ 215 w 372"/>
                  <a:gd name="T19" fmla="*/ 226 h 395"/>
                  <a:gd name="T20" fmla="*/ 319 w 372"/>
                  <a:gd name="T21" fmla="*/ 244 h 395"/>
                  <a:gd name="T22" fmla="*/ 319 w 372"/>
                  <a:gd name="T23" fmla="*/ 337 h 395"/>
                  <a:gd name="T24" fmla="*/ 53 w 372"/>
                  <a:gd name="T25" fmla="*/ 337 h 395"/>
                  <a:gd name="T26" fmla="*/ 53 w 372"/>
                  <a:gd name="T27" fmla="*/ 244 h 395"/>
                  <a:gd name="T28" fmla="*/ 151 w 372"/>
                  <a:gd name="T29" fmla="*/ 244 h 395"/>
                  <a:gd name="T30" fmla="*/ 151 w 372"/>
                  <a:gd name="T31" fmla="*/ 186 h 395"/>
                  <a:gd name="T32" fmla="*/ 53 w 372"/>
                  <a:gd name="T33" fmla="*/ 186 h 395"/>
                  <a:gd name="T34" fmla="*/ 53 w 372"/>
                  <a:gd name="T35" fmla="*/ 87 h 395"/>
                  <a:gd name="T36" fmla="*/ 128 w 372"/>
                  <a:gd name="T37" fmla="*/ 47 h 395"/>
                  <a:gd name="T38" fmla="*/ 105 w 372"/>
                  <a:gd name="T39" fmla="*/ 0 h 395"/>
                  <a:gd name="T40" fmla="*/ 29 w 372"/>
                  <a:gd name="T41" fmla="*/ 3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2" h="395">
                    <a:moveTo>
                      <a:pt x="29" y="35"/>
                    </a:moveTo>
                    <a:cubicBezTo>
                      <a:pt x="0" y="35"/>
                      <a:pt x="0" y="35"/>
                      <a:pt x="0" y="35"/>
                    </a:cubicBezTo>
                    <a:cubicBezTo>
                      <a:pt x="0" y="395"/>
                      <a:pt x="0" y="395"/>
                      <a:pt x="0" y="395"/>
                    </a:cubicBezTo>
                    <a:cubicBezTo>
                      <a:pt x="372" y="395"/>
                      <a:pt x="372" y="395"/>
                      <a:pt x="372" y="395"/>
                    </a:cubicBezTo>
                    <a:cubicBezTo>
                      <a:pt x="372" y="35"/>
                      <a:pt x="372" y="35"/>
                      <a:pt x="372" y="35"/>
                    </a:cubicBezTo>
                    <a:cubicBezTo>
                      <a:pt x="232" y="35"/>
                      <a:pt x="232" y="35"/>
                      <a:pt x="232" y="35"/>
                    </a:cubicBezTo>
                    <a:cubicBezTo>
                      <a:pt x="210" y="35"/>
                      <a:pt x="215" y="50"/>
                      <a:pt x="215" y="87"/>
                    </a:cubicBezTo>
                    <a:cubicBezTo>
                      <a:pt x="319" y="87"/>
                      <a:pt x="319" y="87"/>
                      <a:pt x="319" y="87"/>
                    </a:cubicBezTo>
                    <a:cubicBezTo>
                      <a:pt x="319" y="186"/>
                      <a:pt x="319" y="186"/>
                      <a:pt x="319" y="186"/>
                    </a:cubicBezTo>
                    <a:cubicBezTo>
                      <a:pt x="203" y="186"/>
                      <a:pt x="215" y="176"/>
                      <a:pt x="215" y="226"/>
                    </a:cubicBezTo>
                    <a:cubicBezTo>
                      <a:pt x="215" y="254"/>
                      <a:pt x="251" y="244"/>
                      <a:pt x="319" y="244"/>
                    </a:cubicBezTo>
                    <a:cubicBezTo>
                      <a:pt x="319" y="337"/>
                      <a:pt x="319" y="337"/>
                      <a:pt x="319" y="337"/>
                    </a:cubicBezTo>
                    <a:cubicBezTo>
                      <a:pt x="53" y="337"/>
                      <a:pt x="53" y="337"/>
                      <a:pt x="53" y="337"/>
                    </a:cubicBezTo>
                    <a:cubicBezTo>
                      <a:pt x="53" y="244"/>
                      <a:pt x="53" y="244"/>
                      <a:pt x="53" y="244"/>
                    </a:cubicBezTo>
                    <a:cubicBezTo>
                      <a:pt x="151" y="244"/>
                      <a:pt x="151" y="244"/>
                      <a:pt x="151" y="244"/>
                    </a:cubicBezTo>
                    <a:cubicBezTo>
                      <a:pt x="151" y="186"/>
                      <a:pt x="151" y="186"/>
                      <a:pt x="151" y="186"/>
                    </a:cubicBezTo>
                    <a:cubicBezTo>
                      <a:pt x="53" y="186"/>
                      <a:pt x="53" y="186"/>
                      <a:pt x="53" y="186"/>
                    </a:cubicBezTo>
                    <a:cubicBezTo>
                      <a:pt x="53" y="87"/>
                      <a:pt x="53" y="87"/>
                      <a:pt x="53" y="87"/>
                    </a:cubicBezTo>
                    <a:cubicBezTo>
                      <a:pt x="71" y="83"/>
                      <a:pt x="113" y="57"/>
                      <a:pt x="128" y="47"/>
                    </a:cubicBezTo>
                    <a:cubicBezTo>
                      <a:pt x="121" y="33"/>
                      <a:pt x="109" y="14"/>
                      <a:pt x="105" y="0"/>
                    </a:cubicBezTo>
                    <a:cubicBezTo>
                      <a:pt x="89" y="9"/>
                      <a:pt x="46" y="35"/>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sp>
            <p:nvSpPr>
              <p:cNvPr id="45" name="Freeform 6"/>
              <p:cNvSpPr/>
              <p:nvPr/>
            </p:nvSpPr>
            <p:spPr bwMode="auto">
              <a:xfrm>
                <a:off x="625" y="689"/>
                <a:ext cx="21" cy="37"/>
              </a:xfrm>
              <a:custGeom>
                <a:avLst/>
                <a:gdLst>
                  <a:gd name="T0" fmla="*/ 133 w 307"/>
                  <a:gd name="T1" fmla="*/ 52 h 545"/>
                  <a:gd name="T2" fmla="*/ 17 w 307"/>
                  <a:gd name="T3" fmla="*/ 52 h 545"/>
                  <a:gd name="T4" fmla="*/ 17 w 307"/>
                  <a:gd name="T5" fmla="*/ 104 h 545"/>
                  <a:gd name="T6" fmla="*/ 133 w 307"/>
                  <a:gd name="T7" fmla="*/ 104 h 545"/>
                  <a:gd name="T8" fmla="*/ 121 w 307"/>
                  <a:gd name="T9" fmla="*/ 167 h 545"/>
                  <a:gd name="T10" fmla="*/ 0 w 307"/>
                  <a:gd name="T11" fmla="*/ 382 h 545"/>
                  <a:gd name="T12" fmla="*/ 46 w 307"/>
                  <a:gd name="T13" fmla="*/ 406 h 545"/>
                  <a:gd name="T14" fmla="*/ 133 w 307"/>
                  <a:gd name="T15" fmla="*/ 261 h 545"/>
                  <a:gd name="T16" fmla="*/ 133 w 307"/>
                  <a:gd name="T17" fmla="*/ 487 h 545"/>
                  <a:gd name="T18" fmla="*/ 174 w 307"/>
                  <a:gd name="T19" fmla="*/ 545 h 545"/>
                  <a:gd name="T20" fmla="*/ 191 w 307"/>
                  <a:gd name="T21" fmla="*/ 429 h 545"/>
                  <a:gd name="T22" fmla="*/ 191 w 307"/>
                  <a:gd name="T23" fmla="*/ 295 h 545"/>
                  <a:gd name="T24" fmla="*/ 243 w 307"/>
                  <a:gd name="T25" fmla="*/ 388 h 545"/>
                  <a:gd name="T26" fmla="*/ 290 w 307"/>
                  <a:gd name="T27" fmla="*/ 365 h 545"/>
                  <a:gd name="T28" fmla="*/ 261 w 307"/>
                  <a:gd name="T29" fmla="*/ 307 h 545"/>
                  <a:gd name="T30" fmla="*/ 228 w 307"/>
                  <a:gd name="T31" fmla="*/ 247 h 545"/>
                  <a:gd name="T32" fmla="*/ 199 w 307"/>
                  <a:gd name="T33" fmla="*/ 200 h 545"/>
                  <a:gd name="T34" fmla="*/ 191 w 307"/>
                  <a:gd name="T35" fmla="*/ 104 h 545"/>
                  <a:gd name="T36" fmla="*/ 307 w 307"/>
                  <a:gd name="T37" fmla="*/ 104 h 545"/>
                  <a:gd name="T38" fmla="*/ 307 w 307"/>
                  <a:gd name="T39" fmla="*/ 52 h 545"/>
                  <a:gd name="T40" fmla="*/ 191 w 307"/>
                  <a:gd name="T41" fmla="*/ 52 h 545"/>
                  <a:gd name="T42" fmla="*/ 191 w 307"/>
                  <a:gd name="T43" fmla="*/ 0 h 545"/>
                  <a:gd name="T44" fmla="*/ 133 w 307"/>
                  <a:gd name="T45" fmla="*/ 0 h 545"/>
                  <a:gd name="T46" fmla="*/ 133 w 307"/>
                  <a:gd name="T47" fmla="*/ 5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545">
                    <a:moveTo>
                      <a:pt x="133" y="52"/>
                    </a:moveTo>
                    <a:cubicBezTo>
                      <a:pt x="17" y="52"/>
                      <a:pt x="17" y="52"/>
                      <a:pt x="17" y="52"/>
                    </a:cubicBezTo>
                    <a:cubicBezTo>
                      <a:pt x="17" y="104"/>
                      <a:pt x="17" y="104"/>
                      <a:pt x="17" y="104"/>
                    </a:cubicBezTo>
                    <a:cubicBezTo>
                      <a:pt x="133" y="104"/>
                      <a:pt x="133" y="104"/>
                      <a:pt x="133" y="104"/>
                    </a:cubicBezTo>
                    <a:cubicBezTo>
                      <a:pt x="133" y="144"/>
                      <a:pt x="137" y="140"/>
                      <a:pt x="121" y="167"/>
                    </a:cubicBezTo>
                    <a:cubicBezTo>
                      <a:pt x="0" y="382"/>
                      <a:pt x="0" y="382"/>
                      <a:pt x="0" y="382"/>
                    </a:cubicBezTo>
                    <a:cubicBezTo>
                      <a:pt x="46" y="406"/>
                      <a:pt x="46" y="406"/>
                      <a:pt x="46" y="406"/>
                    </a:cubicBezTo>
                    <a:cubicBezTo>
                      <a:pt x="59" y="382"/>
                      <a:pt x="118" y="272"/>
                      <a:pt x="133" y="261"/>
                    </a:cubicBezTo>
                    <a:cubicBezTo>
                      <a:pt x="133" y="487"/>
                      <a:pt x="133" y="487"/>
                      <a:pt x="133" y="487"/>
                    </a:cubicBezTo>
                    <a:cubicBezTo>
                      <a:pt x="132" y="544"/>
                      <a:pt x="125" y="545"/>
                      <a:pt x="174" y="545"/>
                    </a:cubicBezTo>
                    <a:cubicBezTo>
                      <a:pt x="202" y="545"/>
                      <a:pt x="191" y="486"/>
                      <a:pt x="191" y="429"/>
                    </a:cubicBezTo>
                    <a:cubicBezTo>
                      <a:pt x="191" y="384"/>
                      <a:pt x="191" y="340"/>
                      <a:pt x="191" y="295"/>
                    </a:cubicBezTo>
                    <a:cubicBezTo>
                      <a:pt x="243" y="388"/>
                      <a:pt x="243" y="388"/>
                      <a:pt x="243" y="388"/>
                    </a:cubicBezTo>
                    <a:cubicBezTo>
                      <a:pt x="264" y="383"/>
                      <a:pt x="273" y="374"/>
                      <a:pt x="290" y="365"/>
                    </a:cubicBezTo>
                    <a:cubicBezTo>
                      <a:pt x="284" y="340"/>
                      <a:pt x="272" y="325"/>
                      <a:pt x="261" y="307"/>
                    </a:cubicBezTo>
                    <a:cubicBezTo>
                      <a:pt x="250" y="287"/>
                      <a:pt x="239" y="268"/>
                      <a:pt x="228" y="247"/>
                    </a:cubicBezTo>
                    <a:cubicBezTo>
                      <a:pt x="199" y="200"/>
                      <a:pt x="199" y="200"/>
                      <a:pt x="199" y="200"/>
                    </a:cubicBezTo>
                    <a:cubicBezTo>
                      <a:pt x="183" y="174"/>
                      <a:pt x="191" y="138"/>
                      <a:pt x="191" y="104"/>
                    </a:cubicBezTo>
                    <a:cubicBezTo>
                      <a:pt x="307" y="104"/>
                      <a:pt x="307" y="104"/>
                      <a:pt x="307" y="104"/>
                    </a:cubicBezTo>
                    <a:cubicBezTo>
                      <a:pt x="307" y="52"/>
                      <a:pt x="307" y="52"/>
                      <a:pt x="307" y="52"/>
                    </a:cubicBezTo>
                    <a:cubicBezTo>
                      <a:pt x="191" y="52"/>
                      <a:pt x="191" y="52"/>
                      <a:pt x="191" y="52"/>
                    </a:cubicBezTo>
                    <a:cubicBezTo>
                      <a:pt x="191" y="0"/>
                      <a:pt x="191" y="0"/>
                      <a:pt x="191" y="0"/>
                    </a:cubicBezTo>
                    <a:cubicBezTo>
                      <a:pt x="133" y="0"/>
                      <a:pt x="133" y="0"/>
                      <a:pt x="133" y="0"/>
                    </a:cubicBezTo>
                    <a:lnTo>
                      <a:pt x="133"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sp>
            <p:nvSpPr>
              <p:cNvPr id="48" name="Freeform 7"/>
              <p:cNvSpPr/>
              <p:nvPr/>
            </p:nvSpPr>
            <p:spPr bwMode="auto">
              <a:xfrm>
                <a:off x="681" y="680"/>
                <a:ext cx="35" cy="16"/>
              </a:xfrm>
              <a:custGeom>
                <a:avLst/>
                <a:gdLst>
                  <a:gd name="T0" fmla="*/ 238 w 528"/>
                  <a:gd name="T1" fmla="*/ 23 h 249"/>
                  <a:gd name="T2" fmla="*/ 238 w 528"/>
                  <a:gd name="T3" fmla="*/ 92 h 249"/>
                  <a:gd name="T4" fmla="*/ 0 w 528"/>
                  <a:gd name="T5" fmla="*/ 92 h 249"/>
                  <a:gd name="T6" fmla="*/ 0 w 528"/>
                  <a:gd name="T7" fmla="*/ 145 h 249"/>
                  <a:gd name="T8" fmla="*/ 238 w 528"/>
                  <a:gd name="T9" fmla="*/ 145 h 249"/>
                  <a:gd name="T10" fmla="*/ 238 w 528"/>
                  <a:gd name="T11" fmla="*/ 197 h 249"/>
                  <a:gd name="T12" fmla="*/ 87 w 528"/>
                  <a:gd name="T13" fmla="*/ 197 h 249"/>
                  <a:gd name="T14" fmla="*/ 87 w 528"/>
                  <a:gd name="T15" fmla="*/ 249 h 249"/>
                  <a:gd name="T16" fmla="*/ 429 w 528"/>
                  <a:gd name="T17" fmla="*/ 249 h 249"/>
                  <a:gd name="T18" fmla="*/ 447 w 528"/>
                  <a:gd name="T19" fmla="*/ 197 h 249"/>
                  <a:gd name="T20" fmla="*/ 290 w 528"/>
                  <a:gd name="T21" fmla="*/ 197 h 249"/>
                  <a:gd name="T22" fmla="*/ 290 w 528"/>
                  <a:gd name="T23" fmla="*/ 145 h 249"/>
                  <a:gd name="T24" fmla="*/ 528 w 528"/>
                  <a:gd name="T25" fmla="*/ 145 h 249"/>
                  <a:gd name="T26" fmla="*/ 528 w 528"/>
                  <a:gd name="T27" fmla="*/ 92 h 249"/>
                  <a:gd name="T28" fmla="*/ 290 w 528"/>
                  <a:gd name="T29" fmla="*/ 92 h 249"/>
                  <a:gd name="T30" fmla="*/ 290 w 528"/>
                  <a:gd name="T31" fmla="*/ 5 h 249"/>
                  <a:gd name="T32" fmla="*/ 238 w 528"/>
                  <a:gd name="T33" fmla="*/ 2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8" h="249">
                    <a:moveTo>
                      <a:pt x="238" y="23"/>
                    </a:moveTo>
                    <a:cubicBezTo>
                      <a:pt x="238" y="92"/>
                      <a:pt x="238" y="92"/>
                      <a:pt x="238" y="92"/>
                    </a:cubicBezTo>
                    <a:cubicBezTo>
                      <a:pt x="0" y="92"/>
                      <a:pt x="0" y="92"/>
                      <a:pt x="0" y="92"/>
                    </a:cubicBezTo>
                    <a:cubicBezTo>
                      <a:pt x="0" y="145"/>
                      <a:pt x="0" y="145"/>
                      <a:pt x="0" y="145"/>
                    </a:cubicBezTo>
                    <a:cubicBezTo>
                      <a:pt x="238" y="145"/>
                      <a:pt x="238" y="145"/>
                      <a:pt x="238" y="145"/>
                    </a:cubicBezTo>
                    <a:cubicBezTo>
                      <a:pt x="238" y="197"/>
                      <a:pt x="238" y="197"/>
                      <a:pt x="238" y="197"/>
                    </a:cubicBezTo>
                    <a:cubicBezTo>
                      <a:pt x="87" y="197"/>
                      <a:pt x="87" y="197"/>
                      <a:pt x="87" y="197"/>
                    </a:cubicBezTo>
                    <a:cubicBezTo>
                      <a:pt x="87" y="249"/>
                      <a:pt x="87" y="249"/>
                      <a:pt x="87" y="249"/>
                    </a:cubicBezTo>
                    <a:cubicBezTo>
                      <a:pt x="429" y="249"/>
                      <a:pt x="429" y="249"/>
                      <a:pt x="429" y="249"/>
                    </a:cubicBezTo>
                    <a:cubicBezTo>
                      <a:pt x="452" y="249"/>
                      <a:pt x="447" y="234"/>
                      <a:pt x="447" y="197"/>
                    </a:cubicBezTo>
                    <a:cubicBezTo>
                      <a:pt x="290" y="197"/>
                      <a:pt x="290" y="197"/>
                      <a:pt x="290" y="197"/>
                    </a:cubicBezTo>
                    <a:cubicBezTo>
                      <a:pt x="290" y="145"/>
                      <a:pt x="290" y="145"/>
                      <a:pt x="290" y="145"/>
                    </a:cubicBezTo>
                    <a:cubicBezTo>
                      <a:pt x="528" y="145"/>
                      <a:pt x="528" y="145"/>
                      <a:pt x="528" y="145"/>
                    </a:cubicBezTo>
                    <a:cubicBezTo>
                      <a:pt x="528" y="92"/>
                      <a:pt x="528" y="92"/>
                      <a:pt x="528" y="92"/>
                    </a:cubicBezTo>
                    <a:cubicBezTo>
                      <a:pt x="290" y="92"/>
                      <a:pt x="290" y="92"/>
                      <a:pt x="290" y="92"/>
                    </a:cubicBezTo>
                    <a:cubicBezTo>
                      <a:pt x="290" y="5"/>
                      <a:pt x="290" y="5"/>
                      <a:pt x="290" y="5"/>
                    </a:cubicBezTo>
                    <a:cubicBezTo>
                      <a:pt x="253" y="5"/>
                      <a:pt x="238" y="0"/>
                      <a:pt x="23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sp>
            <p:nvSpPr>
              <p:cNvPr id="49" name="Freeform 8"/>
              <p:cNvSpPr/>
              <p:nvPr/>
            </p:nvSpPr>
            <p:spPr bwMode="auto">
              <a:xfrm>
                <a:off x="679" y="705"/>
                <a:ext cx="40" cy="21"/>
              </a:xfrm>
              <a:custGeom>
                <a:avLst/>
                <a:gdLst>
                  <a:gd name="T0" fmla="*/ 139 w 598"/>
                  <a:gd name="T1" fmla="*/ 111 h 302"/>
                  <a:gd name="T2" fmla="*/ 0 w 598"/>
                  <a:gd name="T3" fmla="*/ 255 h 302"/>
                  <a:gd name="T4" fmla="*/ 0 w 598"/>
                  <a:gd name="T5" fmla="*/ 302 h 302"/>
                  <a:gd name="T6" fmla="*/ 192 w 598"/>
                  <a:gd name="T7" fmla="*/ 128 h 302"/>
                  <a:gd name="T8" fmla="*/ 192 w 598"/>
                  <a:gd name="T9" fmla="*/ 52 h 302"/>
                  <a:gd name="T10" fmla="*/ 406 w 598"/>
                  <a:gd name="T11" fmla="*/ 52 h 302"/>
                  <a:gd name="T12" fmla="*/ 451 w 598"/>
                  <a:gd name="T13" fmla="*/ 240 h 302"/>
                  <a:gd name="T14" fmla="*/ 598 w 598"/>
                  <a:gd name="T15" fmla="*/ 302 h 302"/>
                  <a:gd name="T16" fmla="*/ 598 w 598"/>
                  <a:gd name="T17" fmla="*/ 255 h 302"/>
                  <a:gd name="T18" fmla="*/ 464 w 598"/>
                  <a:gd name="T19" fmla="*/ 134 h 302"/>
                  <a:gd name="T20" fmla="*/ 464 w 598"/>
                  <a:gd name="T21" fmla="*/ 0 h 302"/>
                  <a:gd name="T22" fmla="*/ 139 w 598"/>
                  <a:gd name="T23" fmla="*/ 0 h 302"/>
                  <a:gd name="T24" fmla="*/ 139 w 598"/>
                  <a:gd name="T25" fmla="*/ 11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302">
                    <a:moveTo>
                      <a:pt x="139" y="111"/>
                    </a:moveTo>
                    <a:cubicBezTo>
                      <a:pt x="139" y="195"/>
                      <a:pt x="85" y="255"/>
                      <a:pt x="0" y="255"/>
                    </a:cubicBezTo>
                    <a:cubicBezTo>
                      <a:pt x="0" y="302"/>
                      <a:pt x="0" y="302"/>
                      <a:pt x="0" y="302"/>
                    </a:cubicBezTo>
                    <a:cubicBezTo>
                      <a:pt x="115" y="302"/>
                      <a:pt x="192" y="224"/>
                      <a:pt x="192" y="128"/>
                    </a:cubicBezTo>
                    <a:cubicBezTo>
                      <a:pt x="192" y="52"/>
                      <a:pt x="192" y="52"/>
                      <a:pt x="192" y="52"/>
                    </a:cubicBezTo>
                    <a:cubicBezTo>
                      <a:pt x="406" y="52"/>
                      <a:pt x="406" y="52"/>
                      <a:pt x="406" y="52"/>
                    </a:cubicBezTo>
                    <a:cubicBezTo>
                      <a:pt x="406" y="126"/>
                      <a:pt x="401" y="184"/>
                      <a:pt x="451" y="240"/>
                    </a:cubicBezTo>
                    <a:cubicBezTo>
                      <a:pt x="497" y="291"/>
                      <a:pt x="534" y="302"/>
                      <a:pt x="598" y="302"/>
                    </a:cubicBezTo>
                    <a:cubicBezTo>
                      <a:pt x="598" y="255"/>
                      <a:pt x="598" y="255"/>
                      <a:pt x="598" y="255"/>
                    </a:cubicBezTo>
                    <a:cubicBezTo>
                      <a:pt x="526" y="255"/>
                      <a:pt x="464" y="203"/>
                      <a:pt x="464" y="134"/>
                    </a:cubicBezTo>
                    <a:cubicBezTo>
                      <a:pt x="464" y="0"/>
                      <a:pt x="464" y="0"/>
                      <a:pt x="464" y="0"/>
                    </a:cubicBezTo>
                    <a:cubicBezTo>
                      <a:pt x="139" y="0"/>
                      <a:pt x="139" y="0"/>
                      <a:pt x="139" y="0"/>
                    </a:cubicBezTo>
                    <a:lnTo>
                      <a:pt x="139"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sp>
            <p:nvSpPr>
              <p:cNvPr id="50" name="Freeform 9"/>
              <p:cNvSpPr/>
              <p:nvPr/>
            </p:nvSpPr>
            <p:spPr bwMode="auto">
              <a:xfrm>
                <a:off x="724" y="684"/>
                <a:ext cx="13" cy="42"/>
              </a:xfrm>
              <a:custGeom>
                <a:avLst/>
                <a:gdLst>
                  <a:gd name="T0" fmla="*/ 0 w 191"/>
                  <a:gd name="T1" fmla="*/ 579 h 626"/>
                  <a:gd name="T2" fmla="*/ 0 w 191"/>
                  <a:gd name="T3" fmla="*/ 626 h 626"/>
                  <a:gd name="T4" fmla="*/ 140 w 191"/>
                  <a:gd name="T5" fmla="*/ 569 h 626"/>
                  <a:gd name="T6" fmla="*/ 191 w 191"/>
                  <a:gd name="T7" fmla="*/ 446 h 626"/>
                  <a:gd name="T8" fmla="*/ 191 w 191"/>
                  <a:gd name="T9" fmla="*/ 17 h 626"/>
                  <a:gd name="T10" fmla="*/ 133 w 191"/>
                  <a:gd name="T11" fmla="*/ 174 h 626"/>
                  <a:gd name="T12" fmla="*/ 133 w 191"/>
                  <a:gd name="T13" fmla="*/ 440 h 626"/>
                  <a:gd name="T14" fmla="*/ 0 w 191"/>
                  <a:gd name="T15" fmla="*/ 579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6">
                    <a:moveTo>
                      <a:pt x="0" y="579"/>
                    </a:moveTo>
                    <a:cubicBezTo>
                      <a:pt x="0" y="626"/>
                      <a:pt x="0" y="626"/>
                      <a:pt x="0" y="626"/>
                    </a:cubicBezTo>
                    <a:cubicBezTo>
                      <a:pt x="66" y="626"/>
                      <a:pt x="91" y="619"/>
                      <a:pt x="140" y="569"/>
                    </a:cubicBezTo>
                    <a:cubicBezTo>
                      <a:pt x="169" y="541"/>
                      <a:pt x="191" y="501"/>
                      <a:pt x="191" y="446"/>
                    </a:cubicBezTo>
                    <a:cubicBezTo>
                      <a:pt x="191" y="17"/>
                      <a:pt x="191" y="17"/>
                      <a:pt x="191" y="17"/>
                    </a:cubicBezTo>
                    <a:cubicBezTo>
                      <a:pt x="116" y="17"/>
                      <a:pt x="133" y="0"/>
                      <a:pt x="133" y="174"/>
                    </a:cubicBezTo>
                    <a:cubicBezTo>
                      <a:pt x="133" y="440"/>
                      <a:pt x="133" y="440"/>
                      <a:pt x="133" y="440"/>
                    </a:cubicBezTo>
                    <a:cubicBezTo>
                      <a:pt x="134" y="520"/>
                      <a:pt x="89" y="579"/>
                      <a:pt x="0" y="5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sp>
            <p:nvSpPr>
              <p:cNvPr id="51" name="Freeform 10"/>
              <p:cNvSpPr/>
              <p:nvPr/>
            </p:nvSpPr>
            <p:spPr bwMode="auto">
              <a:xfrm>
                <a:off x="748" y="685"/>
                <a:ext cx="13" cy="41"/>
              </a:xfrm>
              <a:custGeom>
                <a:avLst/>
                <a:gdLst>
                  <a:gd name="T0" fmla="*/ 0 w 192"/>
                  <a:gd name="T1" fmla="*/ 418 h 609"/>
                  <a:gd name="T2" fmla="*/ 192 w 192"/>
                  <a:gd name="T3" fmla="*/ 609 h 609"/>
                  <a:gd name="T4" fmla="*/ 192 w 192"/>
                  <a:gd name="T5" fmla="*/ 562 h 609"/>
                  <a:gd name="T6" fmla="*/ 58 w 192"/>
                  <a:gd name="T7" fmla="*/ 441 h 609"/>
                  <a:gd name="T8" fmla="*/ 58 w 192"/>
                  <a:gd name="T9" fmla="*/ 0 h 609"/>
                  <a:gd name="T10" fmla="*/ 0 w 192"/>
                  <a:gd name="T11" fmla="*/ 0 h 609"/>
                  <a:gd name="T12" fmla="*/ 0 w 192"/>
                  <a:gd name="T13" fmla="*/ 418 h 609"/>
                </a:gdLst>
                <a:ahLst/>
                <a:cxnLst>
                  <a:cxn ang="0">
                    <a:pos x="T0" y="T1"/>
                  </a:cxn>
                  <a:cxn ang="0">
                    <a:pos x="T2" y="T3"/>
                  </a:cxn>
                  <a:cxn ang="0">
                    <a:pos x="T4" y="T5"/>
                  </a:cxn>
                  <a:cxn ang="0">
                    <a:pos x="T6" y="T7"/>
                  </a:cxn>
                  <a:cxn ang="0">
                    <a:pos x="T8" y="T9"/>
                  </a:cxn>
                  <a:cxn ang="0">
                    <a:pos x="T10" y="T11"/>
                  </a:cxn>
                  <a:cxn ang="0">
                    <a:pos x="T12" y="T13"/>
                  </a:cxn>
                </a:cxnLst>
                <a:rect l="0" t="0" r="r" b="b"/>
                <a:pathLst>
                  <a:path w="192" h="609">
                    <a:moveTo>
                      <a:pt x="0" y="418"/>
                    </a:moveTo>
                    <a:cubicBezTo>
                      <a:pt x="0" y="529"/>
                      <a:pt x="74" y="609"/>
                      <a:pt x="192" y="609"/>
                    </a:cubicBezTo>
                    <a:cubicBezTo>
                      <a:pt x="192" y="562"/>
                      <a:pt x="192" y="562"/>
                      <a:pt x="192" y="562"/>
                    </a:cubicBezTo>
                    <a:cubicBezTo>
                      <a:pt x="121" y="562"/>
                      <a:pt x="58" y="509"/>
                      <a:pt x="58" y="441"/>
                    </a:cubicBezTo>
                    <a:cubicBezTo>
                      <a:pt x="58" y="0"/>
                      <a:pt x="58" y="0"/>
                      <a:pt x="58" y="0"/>
                    </a:cubicBezTo>
                    <a:cubicBezTo>
                      <a:pt x="0" y="0"/>
                      <a:pt x="0" y="0"/>
                      <a:pt x="0" y="0"/>
                    </a:cubicBezTo>
                    <a:lnTo>
                      <a:pt x="0" y="4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sp>
            <p:nvSpPr>
              <p:cNvPr id="52" name="Freeform 11"/>
              <p:cNvSpPr/>
              <p:nvPr/>
            </p:nvSpPr>
            <p:spPr bwMode="auto">
              <a:xfrm>
                <a:off x="680" y="698"/>
                <a:ext cx="38" cy="6"/>
              </a:xfrm>
              <a:custGeom>
                <a:avLst/>
                <a:gdLst>
                  <a:gd name="T0" fmla="*/ 0 w 38"/>
                  <a:gd name="T1" fmla="*/ 6 h 6"/>
                  <a:gd name="T2" fmla="*/ 4 w 38"/>
                  <a:gd name="T3" fmla="*/ 6 h 6"/>
                  <a:gd name="T4" fmla="*/ 4 w 38"/>
                  <a:gd name="T5" fmla="*/ 4 h 6"/>
                  <a:gd name="T6" fmla="*/ 34 w 38"/>
                  <a:gd name="T7" fmla="*/ 4 h 6"/>
                  <a:gd name="T8" fmla="*/ 34 w 38"/>
                  <a:gd name="T9" fmla="*/ 6 h 6"/>
                  <a:gd name="T10" fmla="*/ 38 w 38"/>
                  <a:gd name="T11" fmla="*/ 6 h 6"/>
                  <a:gd name="T12" fmla="*/ 38 w 38"/>
                  <a:gd name="T13" fmla="*/ 0 h 6"/>
                  <a:gd name="T14" fmla="*/ 0 w 38"/>
                  <a:gd name="T15" fmla="*/ 0 h 6"/>
                  <a:gd name="T16" fmla="*/ 0 w 3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
                    <a:moveTo>
                      <a:pt x="0" y="6"/>
                    </a:moveTo>
                    <a:lnTo>
                      <a:pt x="4" y="6"/>
                    </a:lnTo>
                    <a:lnTo>
                      <a:pt x="4" y="4"/>
                    </a:lnTo>
                    <a:lnTo>
                      <a:pt x="34" y="4"/>
                    </a:lnTo>
                    <a:lnTo>
                      <a:pt x="34" y="6"/>
                    </a:lnTo>
                    <a:lnTo>
                      <a:pt x="38" y="6"/>
                    </a:lnTo>
                    <a:lnTo>
                      <a:pt x="38" y="0"/>
                    </a:lnTo>
                    <a:lnTo>
                      <a:pt x="0"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sp>
            <p:nvSpPr>
              <p:cNvPr id="53" name="Freeform 12"/>
              <p:cNvSpPr/>
              <p:nvPr/>
            </p:nvSpPr>
            <p:spPr bwMode="auto">
              <a:xfrm>
                <a:off x="647" y="680"/>
                <a:ext cx="24" cy="9"/>
              </a:xfrm>
              <a:custGeom>
                <a:avLst/>
                <a:gdLst>
                  <a:gd name="T0" fmla="*/ 0 w 359"/>
                  <a:gd name="T1" fmla="*/ 70 h 122"/>
                  <a:gd name="T2" fmla="*/ 17 w 359"/>
                  <a:gd name="T3" fmla="*/ 122 h 122"/>
                  <a:gd name="T4" fmla="*/ 359 w 359"/>
                  <a:gd name="T5" fmla="*/ 52 h 122"/>
                  <a:gd name="T6" fmla="*/ 348 w 359"/>
                  <a:gd name="T7" fmla="*/ 0 h 122"/>
                  <a:gd name="T8" fmla="*/ 0 w 359"/>
                  <a:gd name="T9" fmla="*/ 70 h 122"/>
                </a:gdLst>
                <a:ahLst/>
                <a:cxnLst>
                  <a:cxn ang="0">
                    <a:pos x="T0" y="T1"/>
                  </a:cxn>
                  <a:cxn ang="0">
                    <a:pos x="T2" y="T3"/>
                  </a:cxn>
                  <a:cxn ang="0">
                    <a:pos x="T4" y="T5"/>
                  </a:cxn>
                  <a:cxn ang="0">
                    <a:pos x="T6" y="T7"/>
                  </a:cxn>
                  <a:cxn ang="0">
                    <a:pos x="T8" y="T9"/>
                  </a:cxn>
                </a:cxnLst>
                <a:rect l="0" t="0" r="r" b="b"/>
                <a:pathLst>
                  <a:path w="359" h="122">
                    <a:moveTo>
                      <a:pt x="0" y="70"/>
                    </a:moveTo>
                    <a:cubicBezTo>
                      <a:pt x="7" y="86"/>
                      <a:pt x="9" y="104"/>
                      <a:pt x="17" y="122"/>
                    </a:cubicBezTo>
                    <a:cubicBezTo>
                      <a:pt x="50" y="114"/>
                      <a:pt x="327" y="52"/>
                      <a:pt x="359" y="52"/>
                    </a:cubicBezTo>
                    <a:cubicBezTo>
                      <a:pt x="359" y="34"/>
                      <a:pt x="354" y="13"/>
                      <a:pt x="348" y="0"/>
                    </a:cubicBezTo>
                    <a:cubicBezTo>
                      <a:pt x="315" y="0"/>
                      <a:pt x="32" y="62"/>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sp>
            <p:nvSpPr>
              <p:cNvPr id="54" name="Freeform 13"/>
              <p:cNvSpPr/>
              <p:nvPr/>
            </p:nvSpPr>
            <p:spPr bwMode="auto">
              <a:xfrm>
                <a:off x="626" y="680"/>
                <a:ext cx="19" cy="9"/>
              </a:xfrm>
              <a:custGeom>
                <a:avLst/>
                <a:gdLst>
                  <a:gd name="T0" fmla="*/ 0 w 273"/>
                  <a:gd name="T1" fmla="*/ 70 h 122"/>
                  <a:gd name="T2" fmla="*/ 12 w 273"/>
                  <a:gd name="T3" fmla="*/ 122 h 122"/>
                  <a:gd name="T4" fmla="*/ 273 w 273"/>
                  <a:gd name="T5" fmla="*/ 52 h 122"/>
                  <a:gd name="T6" fmla="*/ 255 w 273"/>
                  <a:gd name="T7" fmla="*/ 0 h 122"/>
                  <a:gd name="T8" fmla="*/ 64 w 273"/>
                  <a:gd name="T9" fmla="*/ 52 h 122"/>
                  <a:gd name="T10" fmla="*/ 0 w 273"/>
                  <a:gd name="T11" fmla="*/ 70 h 122"/>
                </a:gdLst>
                <a:ahLst/>
                <a:cxnLst>
                  <a:cxn ang="0">
                    <a:pos x="T0" y="T1"/>
                  </a:cxn>
                  <a:cxn ang="0">
                    <a:pos x="T2" y="T3"/>
                  </a:cxn>
                  <a:cxn ang="0">
                    <a:pos x="T4" y="T5"/>
                  </a:cxn>
                  <a:cxn ang="0">
                    <a:pos x="T6" y="T7"/>
                  </a:cxn>
                  <a:cxn ang="0">
                    <a:pos x="T8" y="T9"/>
                  </a:cxn>
                  <a:cxn ang="0">
                    <a:pos x="T10" y="T11"/>
                  </a:cxn>
                </a:cxnLst>
                <a:rect l="0" t="0" r="r" b="b"/>
                <a:pathLst>
                  <a:path w="273" h="122">
                    <a:moveTo>
                      <a:pt x="0" y="70"/>
                    </a:moveTo>
                    <a:cubicBezTo>
                      <a:pt x="2" y="89"/>
                      <a:pt x="8" y="105"/>
                      <a:pt x="12" y="122"/>
                    </a:cubicBezTo>
                    <a:cubicBezTo>
                      <a:pt x="273" y="52"/>
                      <a:pt x="273" y="52"/>
                      <a:pt x="273" y="52"/>
                    </a:cubicBezTo>
                    <a:cubicBezTo>
                      <a:pt x="265" y="36"/>
                      <a:pt x="264" y="18"/>
                      <a:pt x="255" y="0"/>
                    </a:cubicBezTo>
                    <a:cubicBezTo>
                      <a:pt x="64" y="52"/>
                      <a:pt x="64" y="52"/>
                      <a:pt x="64" y="52"/>
                    </a:cubicBezTo>
                    <a:cubicBezTo>
                      <a:pt x="45" y="57"/>
                      <a:pt x="15" y="62"/>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sp>
            <p:nvSpPr>
              <p:cNvPr id="55" name="Freeform 14"/>
              <p:cNvSpPr/>
              <p:nvPr/>
            </p:nvSpPr>
            <p:spPr bwMode="auto">
              <a:xfrm>
                <a:off x="665" y="690"/>
                <a:ext cx="7" cy="8"/>
              </a:xfrm>
              <a:custGeom>
                <a:avLst/>
                <a:gdLst>
                  <a:gd name="T0" fmla="*/ 0 w 105"/>
                  <a:gd name="T1" fmla="*/ 99 h 122"/>
                  <a:gd name="T2" fmla="*/ 47 w 105"/>
                  <a:gd name="T3" fmla="*/ 122 h 122"/>
                  <a:gd name="T4" fmla="*/ 105 w 105"/>
                  <a:gd name="T5" fmla="*/ 23 h 122"/>
                  <a:gd name="T6" fmla="*/ 58 w 105"/>
                  <a:gd name="T7" fmla="*/ 0 h 122"/>
                  <a:gd name="T8" fmla="*/ 0 w 105"/>
                  <a:gd name="T9" fmla="*/ 99 h 122"/>
                </a:gdLst>
                <a:ahLst/>
                <a:cxnLst>
                  <a:cxn ang="0">
                    <a:pos x="T0" y="T1"/>
                  </a:cxn>
                  <a:cxn ang="0">
                    <a:pos x="T2" y="T3"/>
                  </a:cxn>
                  <a:cxn ang="0">
                    <a:pos x="T4" y="T5"/>
                  </a:cxn>
                  <a:cxn ang="0">
                    <a:pos x="T6" y="T7"/>
                  </a:cxn>
                  <a:cxn ang="0">
                    <a:pos x="T8" y="T9"/>
                  </a:cxn>
                </a:cxnLst>
                <a:rect l="0" t="0" r="r" b="b"/>
                <a:pathLst>
                  <a:path w="105" h="122">
                    <a:moveTo>
                      <a:pt x="0" y="99"/>
                    </a:moveTo>
                    <a:cubicBezTo>
                      <a:pt x="14" y="106"/>
                      <a:pt x="33" y="118"/>
                      <a:pt x="47" y="122"/>
                    </a:cubicBezTo>
                    <a:cubicBezTo>
                      <a:pt x="59" y="103"/>
                      <a:pt x="99" y="44"/>
                      <a:pt x="105" y="23"/>
                    </a:cubicBezTo>
                    <a:cubicBezTo>
                      <a:pt x="88" y="15"/>
                      <a:pt x="79" y="5"/>
                      <a:pt x="58" y="0"/>
                    </a:cubicBezTo>
                    <a:cubicBezTo>
                      <a:pt x="40" y="35"/>
                      <a:pt x="19" y="63"/>
                      <a:pt x="0"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sp>
            <p:nvSpPr>
              <p:cNvPr id="56" name="Freeform 15"/>
              <p:cNvSpPr/>
              <p:nvPr/>
            </p:nvSpPr>
            <p:spPr bwMode="auto">
              <a:xfrm>
                <a:off x="648" y="690"/>
                <a:ext cx="7" cy="8"/>
              </a:xfrm>
              <a:custGeom>
                <a:avLst/>
                <a:gdLst>
                  <a:gd name="T0" fmla="*/ 0 w 104"/>
                  <a:gd name="T1" fmla="*/ 23 h 122"/>
                  <a:gd name="T2" fmla="*/ 52 w 104"/>
                  <a:gd name="T3" fmla="*/ 122 h 122"/>
                  <a:gd name="T4" fmla="*/ 104 w 104"/>
                  <a:gd name="T5" fmla="*/ 99 h 122"/>
                  <a:gd name="T6" fmla="*/ 46 w 104"/>
                  <a:gd name="T7" fmla="*/ 0 h 122"/>
                  <a:gd name="T8" fmla="*/ 0 w 104"/>
                  <a:gd name="T9" fmla="*/ 23 h 122"/>
                </a:gdLst>
                <a:ahLst/>
                <a:cxnLst>
                  <a:cxn ang="0">
                    <a:pos x="T0" y="T1"/>
                  </a:cxn>
                  <a:cxn ang="0">
                    <a:pos x="T2" y="T3"/>
                  </a:cxn>
                  <a:cxn ang="0">
                    <a:pos x="T4" y="T5"/>
                  </a:cxn>
                  <a:cxn ang="0">
                    <a:pos x="T6" y="T7"/>
                  </a:cxn>
                  <a:cxn ang="0">
                    <a:pos x="T8" y="T9"/>
                  </a:cxn>
                </a:cxnLst>
                <a:rect l="0" t="0" r="r" b="b"/>
                <a:pathLst>
                  <a:path w="104" h="122">
                    <a:moveTo>
                      <a:pt x="0" y="23"/>
                    </a:moveTo>
                    <a:cubicBezTo>
                      <a:pt x="8" y="57"/>
                      <a:pt x="43" y="89"/>
                      <a:pt x="52" y="122"/>
                    </a:cubicBezTo>
                    <a:cubicBezTo>
                      <a:pt x="72" y="117"/>
                      <a:pt x="88" y="107"/>
                      <a:pt x="104" y="99"/>
                    </a:cubicBezTo>
                    <a:cubicBezTo>
                      <a:pt x="84" y="68"/>
                      <a:pt x="64" y="33"/>
                      <a:pt x="46" y="0"/>
                    </a:cubicBezTo>
                    <a:cubicBezTo>
                      <a:pt x="26" y="5"/>
                      <a:pt x="14" y="14"/>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sp>
            <p:nvSpPr>
              <p:cNvPr id="57" name="Freeform 16"/>
              <p:cNvSpPr/>
              <p:nvPr/>
            </p:nvSpPr>
            <p:spPr bwMode="auto">
              <a:xfrm>
                <a:off x="655" y="689"/>
                <a:ext cx="7" cy="8"/>
              </a:xfrm>
              <a:custGeom>
                <a:avLst/>
                <a:gdLst>
                  <a:gd name="T0" fmla="*/ 0 w 104"/>
                  <a:gd name="T1" fmla="*/ 23 h 122"/>
                  <a:gd name="T2" fmla="*/ 27 w 104"/>
                  <a:gd name="T3" fmla="*/ 71 h 122"/>
                  <a:gd name="T4" fmla="*/ 57 w 104"/>
                  <a:gd name="T5" fmla="*/ 122 h 122"/>
                  <a:gd name="T6" fmla="*/ 104 w 104"/>
                  <a:gd name="T7" fmla="*/ 98 h 122"/>
                  <a:gd name="T8" fmla="*/ 46 w 104"/>
                  <a:gd name="T9" fmla="*/ 0 h 122"/>
                  <a:gd name="T10" fmla="*/ 0 w 104"/>
                  <a:gd name="T11" fmla="*/ 23 h 122"/>
                </a:gdLst>
                <a:ahLst/>
                <a:cxnLst>
                  <a:cxn ang="0">
                    <a:pos x="T0" y="T1"/>
                  </a:cxn>
                  <a:cxn ang="0">
                    <a:pos x="T2" y="T3"/>
                  </a:cxn>
                  <a:cxn ang="0">
                    <a:pos x="T4" y="T5"/>
                  </a:cxn>
                  <a:cxn ang="0">
                    <a:pos x="T6" y="T7"/>
                  </a:cxn>
                  <a:cxn ang="0">
                    <a:pos x="T8" y="T9"/>
                  </a:cxn>
                  <a:cxn ang="0">
                    <a:pos x="T10" y="T11"/>
                  </a:cxn>
                </a:cxnLst>
                <a:rect l="0" t="0" r="r" b="b"/>
                <a:pathLst>
                  <a:path w="104" h="122">
                    <a:moveTo>
                      <a:pt x="0" y="23"/>
                    </a:moveTo>
                    <a:cubicBezTo>
                      <a:pt x="9" y="41"/>
                      <a:pt x="15" y="53"/>
                      <a:pt x="27" y="71"/>
                    </a:cubicBezTo>
                    <a:cubicBezTo>
                      <a:pt x="38" y="91"/>
                      <a:pt x="47" y="102"/>
                      <a:pt x="57" y="122"/>
                    </a:cubicBezTo>
                    <a:cubicBezTo>
                      <a:pt x="78" y="117"/>
                      <a:pt x="89" y="108"/>
                      <a:pt x="104" y="98"/>
                    </a:cubicBezTo>
                    <a:cubicBezTo>
                      <a:pt x="46" y="0"/>
                      <a:pt x="46" y="0"/>
                      <a:pt x="46" y="0"/>
                    </a:cubicBez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gradFill>
                    <a:gsLst>
                      <a:gs pos="0">
                        <a:schemeClr val="accent4">
                          <a:lumMod val="60000"/>
                          <a:lumOff val="40000"/>
                        </a:schemeClr>
                      </a:gs>
                      <a:gs pos="67000">
                        <a:schemeClr val="accent4">
                          <a:lumMod val="75000"/>
                        </a:schemeClr>
                      </a:gs>
                      <a:gs pos="100000">
                        <a:schemeClr val="accent4">
                          <a:lumMod val="75000"/>
                        </a:schemeClr>
                      </a:gs>
                    </a:gsLst>
                    <a:lin ang="5400000" scaled="0"/>
                  </a:gradFill>
                </a:endParaRPr>
              </a:p>
            </p:txBody>
          </p:sp>
        </p:grpSp>
      </p:grpSp>
      <p:sp>
        <p:nvSpPr>
          <p:cNvPr id="21" name="文本占位符 20"/>
          <p:cNvSpPr>
            <a:spLocks noGrp="1"/>
          </p:cNvSpPr>
          <p:nvPr/>
        </p:nvSpPr>
        <p:spPr>
          <a:xfrm>
            <a:off x="470535" y="948690"/>
            <a:ext cx="279400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principles of product design </a:t>
            </a:r>
            <a:endParaRPr lang="en-US" altLang="zh-CN"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产品设计的原则</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45491" y="1408707"/>
            <a:ext cx="9642021" cy="4708888"/>
          </a:xfrm>
          <a:prstGeom prst="rect">
            <a:avLst/>
          </a:prstGeom>
          <a:noFill/>
        </p:spPr>
        <p:txBody>
          <a:bodyPr wrap="square" rtlCol="0" anchor="t">
            <a:noAutofit/>
          </a:bodyPr>
          <a:p>
            <a:r>
              <a:rPr lang="en-US" altLang="zh-CN"/>
              <a:t> </a:t>
            </a:r>
            <a:r>
              <a:rPr lang="en-US" altLang="zh-CN" b="1"/>
              <a:t>7. </a:t>
            </a:r>
            <a:r>
              <a:rPr lang="zh-CN" altLang="en-US" b="1"/>
              <a:t>多平台支持与全球视野</a:t>
            </a:r>
            <a:r>
              <a:rPr lang="en-US" altLang="zh-CN" b="1"/>
              <a:t> </a:t>
            </a:r>
            <a:endParaRPr lang="en-US" altLang="zh-CN" b="1"/>
          </a:p>
          <a:p>
            <a:r>
              <a:rPr lang="en-US" altLang="zh-CN"/>
              <a:t>   </a:t>
            </a:r>
            <a:r>
              <a:rPr lang="zh-CN" altLang="en-US"/>
              <a:t>系统支持多语言版本，并</a:t>
            </a:r>
            <a:r>
              <a:rPr lang="zh-CN" altLang="en-US" b="1"/>
              <a:t>通过全球视角分析湖湘文化在不同国家的传播情况</a:t>
            </a:r>
            <a:r>
              <a:rPr lang="zh-CN" altLang="en-US"/>
              <a:t>。无论是国际用户还是国内用户，都能够在自己的语言环境下了解湖湘文化的精髓。特别是跨语言的情感分析和文化传播内容定制，帮助全球用户理解湖湘文化的国际意义。</a:t>
            </a:r>
            <a:endParaRPr lang="zh-CN" altLang="en-US"/>
          </a:p>
          <a:p>
            <a:r>
              <a:rPr lang="en-US" altLang="zh-CN"/>
              <a:t>   </a:t>
            </a:r>
            <a:endParaRPr lang="en-US" altLang="zh-CN"/>
          </a:p>
          <a:p>
            <a:endParaRPr lang="en-US" altLang="zh-CN"/>
          </a:p>
          <a:p>
            <a:r>
              <a:rPr lang="en-US" altLang="zh-CN" b="1"/>
              <a:t>8. </a:t>
            </a:r>
            <a:r>
              <a:rPr lang="zh-CN" altLang="en-US" b="1"/>
              <a:t>数据驱动与智能化</a:t>
            </a:r>
            <a:endParaRPr lang="zh-CN" altLang="en-US" b="1"/>
          </a:p>
          <a:p>
            <a:r>
              <a:rPr lang="en-US" altLang="zh-CN"/>
              <a:t>   </a:t>
            </a:r>
            <a:r>
              <a:rPr lang="zh-CN" altLang="en-US"/>
              <a:t>系统通过</a:t>
            </a:r>
            <a:r>
              <a:rPr lang="zh-CN" altLang="en-US" b="1"/>
              <a:t>社交媒体分析、用户评论和行为数据，提供实时的情感分析、舆情反馈和传播趋势</a:t>
            </a:r>
            <a:r>
              <a:rPr lang="zh-CN" altLang="en-US"/>
              <a:t>。这些数据驱动的功能可以帮助文化传播者和学者更好地理解文化传播的效果与挑战，进一步优化传播策略。</a:t>
            </a:r>
            <a:endParaRPr lang="zh-CN" altLang="en-US"/>
          </a:p>
          <a:p>
            <a:r>
              <a:rPr lang="en-US" altLang="zh-CN"/>
              <a:t>   </a:t>
            </a:r>
            <a:endParaRPr lang="en-US" altLang="zh-CN"/>
          </a:p>
          <a:p>
            <a:endParaRPr lang="en-US" altLang="zh-CN"/>
          </a:p>
          <a:p>
            <a:r>
              <a:rPr lang="en-US" altLang="zh-CN" b="1"/>
              <a:t>9. </a:t>
            </a:r>
            <a:r>
              <a:rPr lang="zh-CN" altLang="en-US" b="1"/>
              <a:t>持续优化与可扩展性</a:t>
            </a:r>
            <a:r>
              <a:rPr lang="en-US" altLang="zh-CN" b="1"/>
              <a:t> </a:t>
            </a:r>
            <a:endParaRPr lang="en-US" altLang="zh-CN" b="1"/>
          </a:p>
          <a:p>
            <a:r>
              <a:rPr lang="en-US" altLang="zh-CN"/>
              <a:t>   </a:t>
            </a:r>
            <a:r>
              <a:rPr lang="zh-CN" altLang="en-US"/>
              <a:t>系统设计考虑到</a:t>
            </a:r>
            <a:r>
              <a:rPr lang="zh-CN" altLang="en-US" b="1"/>
              <a:t>未来的内容扩展和功能升级</a:t>
            </a:r>
            <a:r>
              <a:rPr lang="zh-CN" altLang="en-US"/>
              <a:t>。例如，用户可以通过系统生成个性化的湖湘文化视频，未来可以增加更多定制选项或与其他平台的跨界合作，增加更多的文化元素（如新增的历史人物、文化节庆等）。</a:t>
            </a:r>
            <a:endParaRPr lang="zh-CN" altLang="en-US"/>
          </a:p>
          <a:p>
            <a:r>
              <a:rPr lang="en-US" altLang="zh-CN"/>
              <a:t>   </a:t>
            </a:r>
            <a:endParaRPr lang="zh-CN" altLang="en-US"/>
          </a:p>
        </p:txBody>
      </p:sp>
      <p:sp>
        <p:nvSpPr>
          <p:cNvPr id="17" name="椭圆 16"/>
          <p:cNvSpPr/>
          <p:nvPr userDrawn="1"/>
        </p:nvSpPr>
        <p:spPr>
          <a:xfrm>
            <a:off x="527471" y="4810155"/>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椭圆 1"/>
          <p:cNvSpPr/>
          <p:nvPr userDrawn="1"/>
        </p:nvSpPr>
        <p:spPr>
          <a:xfrm>
            <a:off x="527505" y="1578974"/>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userDrawn="1"/>
        </p:nvSpPr>
        <p:spPr>
          <a:xfrm>
            <a:off x="527471" y="3191596"/>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a:grpSpLocks noChangeAspect="1"/>
          </p:cNvGrpSpPr>
          <p:nvPr/>
        </p:nvGrpSpPr>
        <p:grpSpPr>
          <a:xfrm>
            <a:off x="3211195" y="2642870"/>
            <a:ext cx="5769610" cy="1701165"/>
            <a:chOff x="1273" y="3893"/>
            <a:chExt cx="8736" cy="3085"/>
          </a:xfrm>
        </p:grpSpPr>
        <p:sp>
          <p:nvSpPr>
            <p:cNvPr id="5" name="任意多边形 4"/>
            <p:cNvSpPr/>
            <p:nvPr/>
          </p:nvSpPr>
          <p:spPr>
            <a:xfrm>
              <a:off x="1458" y="4342"/>
              <a:ext cx="8450" cy="2636"/>
            </a:xfrm>
            <a:custGeom>
              <a:avLst/>
              <a:gdLst/>
              <a:ahLst/>
              <a:cxnLst>
                <a:cxn ang="3">
                  <a:pos x="hc" y="t"/>
                </a:cxn>
                <a:cxn ang="cd2">
                  <a:pos x="l" y="vc"/>
                </a:cxn>
                <a:cxn ang="cd4">
                  <a:pos x="hc" y="b"/>
                </a:cxn>
                <a:cxn ang="0">
                  <a:pos x="r" y="vc"/>
                </a:cxn>
              </a:cxnLst>
              <a:rect l="l" t="t" r="r" b="b"/>
              <a:pathLst>
                <a:path w="8450" h="2636">
                  <a:moveTo>
                    <a:pt x="0" y="0"/>
                  </a:moveTo>
                  <a:lnTo>
                    <a:pt x="8450" y="0"/>
                  </a:lnTo>
                  <a:lnTo>
                    <a:pt x="8450" y="2117"/>
                  </a:lnTo>
                  <a:lnTo>
                    <a:pt x="1185" y="2117"/>
                  </a:lnTo>
                  <a:lnTo>
                    <a:pt x="666" y="2636"/>
                  </a:lnTo>
                  <a:lnTo>
                    <a:pt x="666" y="2117"/>
                  </a:lnTo>
                  <a:lnTo>
                    <a:pt x="0" y="2117"/>
                  </a:lnTo>
                  <a:lnTo>
                    <a:pt x="0" y="0"/>
                  </a:lnTo>
                  <a:close/>
                </a:path>
              </a:pathLst>
            </a:custGeom>
            <a:noFill/>
            <a:ln w="1905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矩形 6"/>
            <p:cNvSpPr/>
            <p:nvPr/>
          </p:nvSpPr>
          <p:spPr>
            <a:xfrm>
              <a:off x="1273" y="3893"/>
              <a:ext cx="8736" cy="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5" name="文本占位符 50"/>
          <p:cNvSpPr>
            <a:spLocks noGrp="1"/>
          </p:cNvSpPr>
          <p:nvPr/>
        </p:nvSpPr>
        <p:spPr>
          <a:xfrm>
            <a:off x="3810635" y="2177415"/>
            <a:ext cx="4571365" cy="819150"/>
          </a:xfrm>
          <a:prstGeom prst="rect">
            <a:avLst/>
          </a:prstGeom>
          <a:effectLst/>
        </p:spPr>
        <p:txBody>
          <a:bodyPr vert="horz" lIns="101600" tIns="38100" rIns="76200" bIns="38100" rtlCol="0" anchor="t" anchorCtr="0">
            <a:noAutofit/>
          </a:bodyPr>
          <a:lstStyle>
            <a:lvl1pPr marL="0" indent="0" algn="ctr" eaLnBrk="1" fontAlgn="auto" latinLnBrk="0" hangingPunct="1">
              <a:lnSpc>
                <a:spcPct val="80000"/>
              </a:lnSpc>
              <a:spcAft>
                <a:spcPts val="0"/>
              </a:spcAft>
              <a:buNone/>
              <a:defRPr sz="6000" b="0" u="none" strike="noStrike" kern="1200" cap="none" spc="200" normalizeH="0" baseline="0">
                <a:solidFill>
                  <a:srgbClr val="3B303E"/>
                </a:solidFill>
                <a:effectLst/>
                <a:uFillTx/>
                <a:latin typeface="Impact" panose="020B0806030902050204" charset="0"/>
                <a:ea typeface="阿里巴巴普惠体 R" panose="00020600040101010101" charset="-122"/>
                <a:cs typeface="Impact" panose="020B08060309020502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z="6600" strike="noStrike" noProof="1">
                <a:solidFill>
                  <a:schemeClr val="tx1"/>
                </a:solidFill>
              </a:rPr>
              <a:t>PART 0</a:t>
            </a:r>
            <a:r>
              <a:rPr lang="en-US" altLang="zh-CN" sz="6600" strike="noStrike" noProof="1">
                <a:solidFill>
                  <a:schemeClr val="tx1"/>
                </a:solidFill>
              </a:rPr>
              <a:t>4</a:t>
            </a:r>
            <a:endParaRPr lang="en-US" sz="6600" strike="noStrike" noProof="1">
              <a:solidFill>
                <a:schemeClr val="tx1"/>
              </a:solidFill>
            </a:endParaRPr>
          </a:p>
        </p:txBody>
      </p:sp>
      <p:sp>
        <p:nvSpPr>
          <p:cNvPr id="10" name="任意多边形: 形状 46"/>
          <p:cNvSpPr/>
          <p:nvPr/>
        </p:nvSpPr>
        <p:spPr>
          <a:xfrm>
            <a:off x="-1270" y="6186805"/>
            <a:ext cx="12192635" cy="67183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01" h="1861">
                <a:moveTo>
                  <a:pt x="0" y="123"/>
                </a:moveTo>
                <a:lnTo>
                  <a:pt x="2" y="123"/>
                </a:lnTo>
                <a:lnTo>
                  <a:pt x="2" y="534"/>
                </a:lnTo>
                <a:lnTo>
                  <a:pt x="0" y="533"/>
                </a:lnTo>
                <a:lnTo>
                  <a:pt x="0" y="123"/>
                </a:lnTo>
                <a:close/>
                <a:moveTo>
                  <a:pt x="19092" y="0"/>
                </a:moveTo>
                <a:cubicBezTo>
                  <a:pt x="19123" y="0"/>
                  <a:pt x="19153" y="1"/>
                  <a:pt x="19182" y="3"/>
                </a:cubicBezTo>
                <a:lnTo>
                  <a:pt x="19201" y="4"/>
                </a:lnTo>
                <a:lnTo>
                  <a:pt x="19201" y="1861"/>
                </a:lnTo>
                <a:lnTo>
                  <a:pt x="2" y="1861"/>
                </a:lnTo>
                <a:lnTo>
                  <a:pt x="2" y="534"/>
                </a:lnTo>
                <a:lnTo>
                  <a:pt x="25" y="553"/>
                </a:lnTo>
                <a:cubicBezTo>
                  <a:pt x="485" y="923"/>
                  <a:pt x="1039" y="1190"/>
                  <a:pt x="1868" y="1281"/>
                </a:cubicBezTo>
                <a:cubicBezTo>
                  <a:pt x="3857" y="1467"/>
                  <a:pt x="5851" y="482"/>
                  <a:pt x="7786" y="505"/>
                </a:cubicBezTo>
                <a:cubicBezTo>
                  <a:pt x="9722" y="528"/>
                  <a:pt x="11568" y="1506"/>
                  <a:pt x="13481" y="1421"/>
                </a:cubicBezTo>
                <a:cubicBezTo>
                  <a:pt x="15333" y="1338"/>
                  <a:pt x="17826" y="-7"/>
                  <a:pt x="19092"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8" name="组合 17"/>
          <p:cNvGrpSpPr/>
          <p:nvPr/>
        </p:nvGrpSpPr>
        <p:grpSpPr>
          <a:xfrm>
            <a:off x="3209925" y="2672715"/>
            <a:ext cx="5769610" cy="968867"/>
            <a:chOff x="9457" y="8851"/>
            <a:chExt cx="9086" cy="2540"/>
          </a:xfrm>
        </p:grpSpPr>
        <p:sp>
          <p:nvSpPr>
            <p:cNvPr id="15" name="矩形 14"/>
            <p:cNvSpPr/>
            <p:nvPr/>
          </p:nvSpPr>
          <p:spPr>
            <a:xfrm flipV="1">
              <a:off x="9649" y="8851"/>
              <a:ext cx="8789" cy="2289"/>
            </a:xfrm>
            <a:prstGeom prst="rect">
              <a:avLst/>
            </a:prstGeom>
            <a:noFill/>
            <a:ln w="1905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6" name="矩形 15"/>
            <p:cNvSpPr/>
            <p:nvPr/>
          </p:nvSpPr>
          <p:spPr>
            <a:xfrm flipV="1">
              <a:off x="9457" y="8866"/>
              <a:ext cx="9086" cy="2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9" name="矩形 18"/>
          <p:cNvSpPr/>
          <p:nvPr/>
        </p:nvSpPr>
        <p:spPr>
          <a:xfrm>
            <a:off x="3232150" y="2813050"/>
            <a:ext cx="5778500" cy="829945"/>
          </a:xfrm>
          <a:prstGeom prst="rect">
            <a:avLst/>
          </a:prstGeom>
        </p:spPr>
        <p:txBody>
          <a:bodyPr wrap="square">
            <a:spAutoFit/>
          </a:bodyPr>
          <a:p>
            <a:pPr algn="ctr"/>
            <a:r>
              <a:rPr lang="zh-CN" altLang="en-US" sz="4800" b="1" dirty="0">
                <a:solidFill>
                  <a:srgbClr val="9F0002"/>
                </a:solidFill>
                <a:latin typeface="微软雅黑" panose="020B0503020204020204" pitchFamily="34" charset="-122"/>
                <a:ea typeface="微软雅黑" panose="020B0503020204020204" pitchFamily="34" charset="-122"/>
              </a:rPr>
              <a:t>产品实现</a:t>
            </a:r>
            <a:endParaRPr lang="zh-CN" altLang="en-US" sz="4800" b="1" dirty="0">
              <a:solidFill>
                <a:srgbClr val="9F0002"/>
              </a:solidFill>
              <a:latin typeface="微软雅黑" panose="020B0503020204020204" pitchFamily="34" charset="-122"/>
              <a:ea typeface="微软雅黑" panose="020B0503020204020204" pitchFamily="34" charset="-122"/>
            </a:endParaRPr>
          </a:p>
        </p:txBody>
      </p:sp>
      <p:sp>
        <p:nvSpPr>
          <p:cNvPr id="44" name="文本占位符 54"/>
          <p:cNvSpPr>
            <a:spLocks noGrp="1"/>
          </p:cNvSpPr>
          <p:nvPr/>
        </p:nvSpPr>
        <p:spPr>
          <a:xfrm>
            <a:off x="3220720" y="3589655"/>
            <a:ext cx="5749290" cy="38417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30000"/>
              </a:lnSpc>
              <a:spcAft>
                <a:spcPts val="0"/>
              </a:spcAft>
              <a:buNone/>
              <a:defRPr sz="1200" b="0" u="none" strike="noStrike" kern="1200" cap="none" spc="200" normalizeH="0" baseline="0">
                <a:solidFill>
                  <a:schemeClr val="tx1"/>
                </a:solidFill>
                <a:effectLst/>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ctr">
              <a:lnSpc>
                <a:spcPct val="140000"/>
              </a:lnSpc>
            </a:pPr>
            <a:r>
              <a:rPr lang="en-US" altLang="zh-CN" sz="1100" strike="noStrike" noProof="1">
                <a:solidFill>
                  <a:schemeClr val="tx1"/>
                </a:solidFill>
                <a:sym typeface="+mn-ea"/>
              </a:rPr>
              <a:t>Product Implementation</a:t>
            </a:r>
            <a:endParaRPr lang="en-US" altLang="zh-CN" sz="1100" strike="noStrike" noProof="1">
              <a:solidFill>
                <a:schemeClr val="tx1"/>
              </a:solidFill>
              <a:sym typeface="+mn-ea"/>
            </a:endParaRPr>
          </a:p>
        </p:txBody>
      </p:sp>
      <p:sp>
        <p:nvSpPr>
          <p:cNvPr id="61" name="任意多边形: 形状 46"/>
          <p:cNvSpPr/>
          <p:nvPr/>
        </p:nvSpPr>
        <p:spPr>
          <a:xfrm rot="10800000">
            <a:off x="-1270" y="85090"/>
            <a:ext cx="12193270" cy="80645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1809">
                <a:moveTo>
                  <a:pt x="0" y="1783"/>
                </a:moveTo>
                <a:lnTo>
                  <a:pt x="2" y="1783"/>
                </a:lnTo>
                <a:lnTo>
                  <a:pt x="2" y="1809"/>
                </a:lnTo>
                <a:lnTo>
                  <a:pt x="0" y="1809"/>
                </a:lnTo>
                <a:lnTo>
                  <a:pt x="0" y="1783"/>
                </a:lnTo>
                <a:close/>
                <a:moveTo>
                  <a:pt x="2" y="600"/>
                </a:moveTo>
                <a:lnTo>
                  <a:pt x="3" y="601"/>
                </a:lnTo>
                <a:lnTo>
                  <a:pt x="3" y="627"/>
                </a:lnTo>
                <a:lnTo>
                  <a:pt x="2" y="626"/>
                </a:lnTo>
                <a:lnTo>
                  <a:pt x="2" y="600"/>
                </a:lnTo>
                <a:close/>
                <a:moveTo>
                  <a:pt x="1" y="126"/>
                </a:moveTo>
                <a:lnTo>
                  <a:pt x="2" y="126"/>
                </a:lnTo>
                <a:lnTo>
                  <a:pt x="2" y="153"/>
                </a:lnTo>
                <a:lnTo>
                  <a:pt x="1" y="153"/>
                </a:lnTo>
                <a:lnTo>
                  <a:pt x="1" y="126"/>
                </a:lnTo>
                <a:close/>
                <a:moveTo>
                  <a:pt x="10739" y="0"/>
                </a:moveTo>
                <a:cubicBezTo>
                  <a:pt x="10757" y="0"/>
                  <a:pt x="10774" y="1"/>
                  <a:pt x="10790" y="3"/>
                </a:cubicBezTo>
                <a:lnTo>
                  <a:pt x="10801" y="4"/>
                </a:lnTo>
                <a:lnTo>
                  <a:pt x="10801" y="30"/>
                </a:lnTo>
                <a:lnTo>
                  <a:pt x="10790" y="29"/>
                </a:lnTo>
                <a:cubicBezTo>
                  <a:pt x="10774" y="27"/>
                  <a:pt x="10757" y="26"/>
                  <a:pt x="10739" y="26"/>
                </a:cubicBezTo>
                <a:cubicBezTo>
                  <a:pt x="10027" y="19"/>
                  <a:pt x="8625" y="1402"/>
                  <a:pt x="7583" y="1487"/>
                </a:cubicBezTo>
                <a:cubicBezTo>
                  <a:pt x="6507" y="1574"/>
                  <a:pt x="5469" y="569"/>
                  <a:pt x="4380" y="545"/>
                </a:cubicBezTo>
                <a:cubicBezTo>
                  <a:pt x="3292" y="522"/>
                  <a:pt x="2170" y="1534"/>
                  <a:pt x="1051" y="1343"/>
                </a:cubicBezTo>
                <a:cubicBezTo>
                  <a:pt x="585" y="1249"/>
                  <a:pt x="273" y="975"/>
                  <a:pt x="15" y="595"/>
                </a:cubicBezTo>
                <a:lnTo>
                  <a:pt x="3" y="577"/>
                </a:lnTo>
                <a:lnTo>
                  <a:pt x="3" y="551"/>
                </a:lnTo>
                <a:lnTo>
                  <a:pt x="15" y="569"/>
                </a:lnTo>
                <a:cubicBezTo>
                  <a:pt x="273" y="949"/>
                  <a:pt x="585" y="1223"/>
                  <a:pt x="1051" y="1317"/>
                </a:cubicBezTo>
                <a:cubicBezTo>
                  <a:pt x="2170" y="1508"/>
                  <a:pt x="3292" y="496"/>
                  <a:pt x="4380" y="519"/>
                </a:cubicBezTo>
                <a:cubicBezTo>
                  <a:pt x="5469" y="543"/>
                  <a:pt x="6507" y="1548"/>
                  <a:pt x="7583" y="1461"/>
                </a:cubicBezTo>
                <a:cubicBezTo>
                  <a:pt x="8625" y="1376"/>
                  <a:pt x="10027" y="-7"/>
                  <a:pt x="10739" y="0"/>
                </a:cubicBezTo>
                <a:close/>
              </a:path>
            </a:pathLst>
          </a:cu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 name="任意多边形: 形状 46"/>
          <p:cNvSpPr/>
          <p:nvPr/>
        </p:nvSpPr>
        <p:spPr>
          <a:xfrm flipH="1" flipV="1">
            <a:off x="-1270" y="0"/>
            <a:ext cx="12192635" cy="67183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01" h="1861">
                <a:moveTo>
                  <a:pt x="0" y="123"/>
                </a:moveTo>
                <a:lnTo>
                  <a:pt x="2" y="123"/>
                </a:lnTo>
                <a:lnTo>
                  <a:pt x="2" y="534"/>
                </a:lnTo>
                <a:lnTo>
                  <a:pt x="0" y="533"/>
                </a:lnTo>
                <a:lnTo>
                  <a:pt x="0" y="123"/>
                </a:lnTo>
                <a:close/>
                <a:moveTo>
                  <a:pt x="19092" y="0"/>
                </a:moveTo>
                <a:cubicBezTo>
                  <a:pt x="19123" y="0"/>
                  <a:pt x="19153" y="1"/>
                  <a:pt x="19182" y="3"/>
                </a:cubicBezTo>
                <a:lnTo>
                  <a:pt x="19201" y="4"/>
                </a:lnTo>
                <a:lnTo>
                  <a:pt x="19201" y="1861"/>
                </a:lnTo>
                <a:lnTo>
                  <a:pt x="2" y="1861"/>
                </a:lnTo>
                <a:lnTo>
                  <a:pt x="2" y="534"/>
                </a:lnTo>
                <a:lnTo>
                  <a:pt x="25" y="553"/>
                </a:lnTo>
                <a:cubicBezTo>
                  <a:pt x="485" y="923"/>
                  <a:pt x="1039" y="1190"/>
                  <a:pt x="1868" y="1281"/>
                </a:cubicBezTo>
                <a:cubicBezTo>
                  <a:pt x="3857" y="1467"/>
                  <a:pt x="5851" y="482"/>
                  <a:pt x="7786" y="505"/>
                </a:cubicBezTo>
                <a:cubicBezTo>
                  <a:pt x="9722" y="528"/>
                  <a:pt x="11568" y="1506"/>
                  <a:pt x="13481" y="1421"/>
                </a:cubicBezTo>
                <a:cubicBezTo>
                  <a:pt x="15333" y="1338"/>
                  <a:pt x="17826" y="-7"/>
                  <a:pt x="19092"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形状 46"/>
          <p:cNvSpPr/>
          <p:nvPr/>
        </p:nvSpPr>
        <p:spPr>
          <a:xfrm rot="10800000" flipH="1" flipV="1">
            <a:off x="-3810" y="5972175"/>
            <a:ext cx="12193270" cy="80645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1809">
                <a:moveTo>
                  <a:pt x="0" y="1783"/>
                </a:moveTo>
                <a:lnTo>
                  <a:pt x="2" y="1783"/>
                </a:lnTo>
                <a:lnTo>
                  <a:pt x="2" y="1809"/>
                </a:lnTo>
                <a:lnTo>
                  <a:pt x="0" y="1809"/>
                </a:lnTo>
                <a:lnTo>
                  <a:pt x="0" y="1783"/>
                </a:lnTo>
                <a:close/>
                <a:moveTo>
                  <a:pt x="2" y="600"/>
                </a:moveTo>
                <a:lnTo>
                  <a:pt x="3" y="601"/>
                </a:lnTo>
                <a:lnTo>
                  <a:pt x="3" y="627"/>
                </a:lnTo>
                <a:lnTo>
                  <a:pt x="2" y="626"/>
                </a:lnTo>
                <a:lnTo>
                  <a:pt x="2" y="600"/>
                </a:lnTo>
                <a:close/>
                <a:moveTo>
                  <a:pt x="1" y="126"/>
                </a:moveTo>
                <a:lnTo>
                  <a:pt x="2" y="126"/>
                </a:lnTo>
                <a:lnTo>
                  <a:pt x="2" y="153"/>
                </a:lnTo>
                <a:lnTo>
                  <a:pt x="1" y="153"/>
                </a:lnTo>
                <a:lnTo>
                  <a:pt x="1" y="126"/>
                </a:lnTo>
                <a:close/>
                <a:moveTo>
                  <a:pt x="10739" y="0"/>
                </a:moveTo>
                <a:cubicBezTo>
                  <a:pt x="10757" y="0"/>
                  <a:pt x="10774" y="1"/>
                  <a:pt x="10790" y="3"/>
                </a:cubicBezTo>
                <a:lnTo>
                  <a:pt x="10801" y="4"/>
                </a:lnTo>
                <a:lnTo>
                  <a:pt x="10801" y="30"/>
                </a:lnTo>
                <a:lnTo>
                  <a:pt x="10790" y="29"/>
                </a:lnTo>
                <a:cubicBezTo>
                  <a:pt x="10774" y="27"/>
                  <a:pt x="10757" y="26"/>
                  <a:pt x="10739" y="26"/>
                </a:cubicBezTo>
                <a:cubicBezTo>
                  <a:pt x="10027" y="19"/>
                  <a:pt x="8625" y="1402"/>
                  <a:pt x="7583" y="1487"/>
                </a:cubicBezTo>
                <a:cubicBezTo>
                  <a:pt x="6507" y="1574"/>
                  <a:pt x="5469" y="569"/>
                  <a:pt x="4380" y="545"/>
                </a:cubicBezTo>
                <a:cubicBezTo>
                  <a:pt x="3292" y="522"/>
                  <a:pt x="2170" y="1534"/>
                  <a:pt x="1051" y="1343"/>
                </a:cubicBezTo>
                <a:cubicBezTo>
                  <a:pt x="585" y="1249"/>
                  <a:pt x="273" y="975"/>
                  <a:pt x="15" y="595"/>
                </a:cubicBezTo>
                <a:lnTo>
                  <a:pt x="3" y="577"/>
                </a:lnTo>
                <a:lnTo>
                  <a:pt x="3" y="551"/>
                </a:lnTo>
                <a:lnTo>
                  <a:pt x="15" y="569"/>
                </a:lnTo>
                <a:cubicBezTo>
                  <a:pt x="273" y="949"/>
                  <a:pt x="585" y="1223"/>
                  <a:pt x="1051" y="1317"/>
                </a:cubicBezTo>
                <a:cubicBezTo>
                  <a:pt x="2170" y="1508"/>
                  <a:pt x="3292" y="496"/>
                  <a:pt x="4380" y="519"/>
                </a:cubicBezTo>
                <a:cubicBezTo>
                  <a:pt x="5469" y="543"/>
                  <a:pt x="6507" y="1548"/>
                  <a:pt x="7583" y="1461"/>
                </a:cubicBezTo>
                <a:cubicBezTo>
                  <a:pt x="8625" y="1376"/>
                  <a:pt x="10027" y="-7"/>
                  <a:pt x="10739" y="0"/>
                </a:cubicBezTo>
                <a:close/>
              </a:path>
            </a:pathLst>
          </a:cu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11008729"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产品实现——本次开发完成“名胜古迹宣传效果分析”核心功能</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pic>
        <p:nvPicPr>
          <p:cNvPr id="11" name="图片 10" descr="75"/>
          <p:cNvPicPr>
            <a:picLocks noChangeAspect="1"/>
          </p:cNvPicPr>
          <p:nvPr userDrawn="1"/>
        </p:nvPicPr>
        <p:blipFill>
          <a:blip r:embed="rId1"/>
          <a:srcRect l="19321" t="4036" r="19319" b="4051"/>
          <a:stretch>
            <a:fillRect/>
          </a:stretch>
        </p:blipFill>
        <p:spPr>
          <a:xfrm>
            <a:off x="4403090" y="2298065"/>
            <a:ext cx="3384000" cy="3384000"/>
          </a:xfrm>
          <a:custGeom>
            <a:avLst/>
            <a:gdLst/>
            <a:ahLst/>
            <a:cxnLst>
              <a:cxn ang="3">
                <a:pos x="hc" y="t"/>
              </a:cxn>
              <a:cxn ang="cd2">
                <a:pos x="l" y="vc"/>
              </a:cxn>
              <a:cxn ang="cd4">
                <a:pos x="hc" y="b"/>
              </a:cxn>
              <a:cxn ang="0">
                <a:pos x="r" y="vc"/>
              </a:cxn>
            </a:cxnLst>
            <a:rect l="l" t="t" r="r" b="b"/>
            <a:pathLst>
              <a:path w="5329" h="5329">
                <a:moveTo>
                  <a:pt x="2665" y="0"/>
                </a:moveTo>
                <a:cubicBezTo>
                  <a:pt x="4136" y="0"/>
                  <a:pt x="5329" y="1193"/>
                  <a:pt x="5329" y="2665"/>
                </a:cubicBezTo>
                <a:cubicBezTo>
                  <a:pt x="5329" y="4136"/>
                  <a:pt x="4136" y="5329"/>
                  <a:pt x="2665" y="5329"/>
                </a:cubicBezTo>
                <a:cubicBezTo>
                  <a:pt x="1193" y="5329"/>
                  <a:pt x="0" y="4136"/>
                  <a:pt x="0" y="2665"/>
                </a:cubicBezTo>
                <a:cubicBezTo>
                  <a:pt x="0" y="1193"/>
                  <a:pt x="1193" y="0"/>
                  <a:pt x="2665" y="0"/>
                </a:cubicBezTo>
                <a:close/>
              </a:path>
            </a:pathLst>
          </a:custGeom>
        </p:spPr>
      </p:pic>
      <p:sp>
        <p:nvSpPr>
          <p:cNvPr id="15" name="弧形 14"/>
          <p:cNvSpPr/>
          <p:nvPr userDrawn="1"/>
        </p:nvSpPr>
        <p:spPr>
          <a:xfrm flipH="1">
            <a:off x="3756025" y="1826895"/>
            <a:ext cx="3600000" cy="4320000"/>
          </a:xfrm>
          <a:prstGeom prst="arc">
            <a:avLst>
              <a:gd name="adj1" fmla="val 16146188"/>
              <a:gd name="adj2" fmla="val 3748401"/>
            </a:avLst>
          </a:prstGeom>
          <a:ln w="25400">
            <a:solidFill>
              <a:srgbClr val="9F000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04B83"/>
              </a:solidFill>
            </a:endParaRPr>
          </a:p>
        </p:txBody>
      </p:sp>
      <p:sp>
        <p:nvSpPr>
          <p:cNvPr id="2" name="椭圆 1"/>
          <p:cNvSpPr/>
          <p:nvPr userDrawn="1"/>
        </p:nvSpPr>
        <p:spPr>
          <a:xfrm>
            <a:off x="3735705" y="2457450"/>
            <a:ext cx="648000" cy="648000"/>
          </a:xfrm>
          <a:prstGeom prst="ellipse">
            <a:avLst/>
          </a:pr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04B83"/>
              </a:solidFill>
            </a:endParaRPr>
          </a:p>
        </p:txBody>
      </p:sp>
      <p:sp>
        <p:nvSpPr>
          <p:cNvPr id="3" name="椭圆 2"/>
          <p:cNvSpPr/>
          <p:nvPr userDrawn="1"/>
        </p:nvSpPr>
        <p:spPr>
          <a:xfrm>
            <a:off x="3382645" y="3663315"/>
            <a:ext cx="648000" cy="648000"/>
          </a:xfrm>
          <a:prstGeom prst="ellipse">
            <a:avLst/>
          </a:pr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04B83"/>
              </a:solidFill>
            </a:endParaRPr>
          </a:p>
        </p:txBody>
      </p:sp>
      <p:sp>
        <p:nvSpPr>
          <p:cNvPr id="5" name="椭圆 4"/>
          <p:cNvSpPr/>
          <p:nvPr userDrawn="1"/>
        </p:nvSpPr>
        <p:spPr>
          <a:xfrm>
            <a:off x="3735705" y="4867275"/>
            <a:ext cx="648000" cy="648000"/>
          </a:xfrm>
          <a:prstGeom prst="ellipse">
            <a:avLst/>
          </a:pr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04B83"/>
              </a:solidFill>
            </a:endParaRPr>
          </a:p>
        </p:txBody>
      </p:sp>
      <p:sp>
        <p:nvSpPr>
          <p:cNvPr id="64" name="文本占位符 63"/>
          <p:cNvSpPr>
            <a:spLocks noGrp="1"/>
          </p:cNvSpPr>
          <p:nvPr/>
        </p:nvSpPr>
        <p:spPr>
          <a:xfrm>
            <a:off x="530701" y="2529840"/>
            <a:ext cx="2971959" cy="546735"/>
          </a:xfrm>
          <a:prstGeom prst="rect">
            <a:avLst/>
          </a:prstGeom>
          <a:effectLst/>
        </p:spPr>
        <p:txBody>
          <a:bodyPr vert="horz" lIns="101600" tIns="38100" rIns="76200" bIns="38100" rtlCol="0" anchor="t" anchorCtr="0">
            <a:noAutofit/>
          </a:bodyPr>
          <a:lstStyle>
            <a:lvl1pPr marL="0" indent="0" algn="r"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solidFill>
                  <a:schemeClr val="tx1"/>
                </a:solidFill>
              </a:rPr>
              <a:t>Web </a:t>
            </a:r>
            <a:r>
              <a:rPr lang="zh-CN" altLang="en-US" strike="noStrike" noProof="1">
                <a:solidFill>
                  <a:schemeClr val="tx1"/>
                </a:solidFill>
              </a:rPr>
              <a:t>客户端提供直观的用户界面，适用于文化研究者和传播者的需求。</a:t>
            </a:r>
            <a:endParaRPr lang="zh-CN" altLang="en-US" strike="noStrike" noProof="1">
              <a:solidFill>
                <a:schemeClr val="tx1"/>
              </a:solidFill>
            </a:endParaRPr>
          </a:p>
          <a:p>
            <a:pPr lvl="0" fontAlgn="auto"/>
            <a:endParaRPr lang="zh-CN" altLang="en-US" strike="noStrike" noProof="1">
              <a:solidFill>
                <a:schemeClr val="tx1"/>
              </a:solidFill>
            </a:endParaRPr>
          </a:p>
        </p:txBody>
      </p:sp>
      <p:sp>
        <p:nvSpPr>
          <p:cNvPr id="65" name="文本占位符 64"/>
          <p:cNvSpPr>
            <a:spLocks noGrp="1"/>
          </p:cNvSpPr>
          <p:nvPr/>
        </p:nvSpPr>
        <p:spPr>
          <a:xfrm>
            <a:off x="1614849" y="2203433"/>
            <a:ext cx="1887811" cy="354982"/>
          </a:xfrm>
          <a:prstGeom prst="rect">
            <a:avLst/>
          </a:prstGeom>
          <a:effectLst/>
        </p:spPr>
        <p:txBody>
          <a:bodyPr vert="horz" lIns="101600" tIns="38100" rIns="76200" bIns="38100" rtlCol="0" anchor="t" anchorCtr="0">
            <a:noAutofit/>
          </a:bodyPr>
          <a:lstStyle>
            <a:lvl1pPr marL="0" indent="0" algn="r" eaLnBrk="1" fontAlgn="auto" latinLnBrk="0" hangingPunct="1">
              <a:lnSpc>
                <a:spcPct val="100000"/>
              </a:lnSpc>
              <a:spcAft>
                <a:spcPts val="0"/>
              </a:spcAft>
              <a:buNone/>
              <a:defRPr sz="1800" b="0" u="none" strike="noStrike" kern="1200" cap="none" spc="200" normalizeH="0" baseline="0">
                <a:solidFill>
                  <a:srgbClr val="A08384"/>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a:solidFill>
                  <a:schemeClr val="tx1"/>
                </a:solidFill>
                <a:uFillTx/>
                <a:latin typeface="阿里巴巴普惠体 R" charset="0"/>
                <a:ea typeface="阿里巴巴普惠体 R" charset="0"/>
              </a:rPr>
              <a:t>适用性</a:t>
            </a:r>
            <a:endParaRPr lang="zh-CN" altLang="en-US">
              <a:solidFill>
                <a:schemeClr val="tx1"/>
              </a:solidFill>
              <a:uFillTx/>
              <a:latin typeface="阿里巴巴普惠体 R" charset="0"/>
              <a:ea typeface="阿里巴巴普惠体 R" charset="0"/>
            </a:endParaRPr>
          </a:p>
        </p:txBody>
      </p:sp>
      <p:sp>
        <p:nvSpPr>
          <p:cNvPr id="66" name="文本占位符 65"/>
          <p:cNvSpPr>
            <a:spLocks noGrp="1"/>
          </p:cNvSpPr>
          <p:nvPr/>
        </p:nvSpPr>
        <p:spPr>
          <a:xfrm>
            <a:off x="625594" y="5191244"/>
            <a:ext cx="2948146" cy="546735"/>
          </a:xfrm>
          <a:prstGeom prst="rect">
            <a:avLst/>
          </a:prstGeom>
          <a:effectLst/>
        </p:spPr>
        <p:txBody>
          <a:bodyPr vert="horz" lIns="101600" tIns="38100" rIns="76200" bIns="38100" rtlCol="0" anchor="t" anchorCtr="0">
            <a:noAutofit/>
          </a:bodyPr>
          <a:lstStyle>
            <a:lvl1pPr marL="0" indent="0" algn="r"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solidFill>
                  <a:schemeClr val="tx1"/>
                </a:solidFill>
              </a:rPr>
              <a:t>基于大模型和多语言情感分析技术，确保数据处理的高精度。实现数据清洗与标准化，减少噪声和冗余，提高数据质量。数据采集规范。</a:t>
            </a:r>
            <a:endParaRPr lang="zh-CN" altLang="en-US" strike="noStrike" noProof="1">
              <a:solidFill>
                <a:schemeClr val="tx1"/>
              </a:solidFill>
            </a:endParaRPr>
          </a:p>
        </p:txBody>
      </p:sp>
      <p:sp>
        <p:nvSpPr>
          <p:cNvPr id="67" name="文本占位符 66"/>
          <p:cNvSpPr>
            <a:spLocks noGrp="1"/>
          </p:cNvSpPr>
          <p:nvPr/>
        </p:nvSpPr>
        <p:spPr>
          <a:xfrm>
            <a:off x="1614805" y="4867275"/>
            <a:ext cx="1887855" cy="354965"/>
          </a:xfrm>
          <a:prstGeom prst="rect">
            <a:avLst/>
          </a:prstGeom>
          <a:effectLst/>
        </p:spPr>
        <p:txBody>
          <a:bodyPr vert="horz" lIns="101600" tIns="38100" rIns="76200" bIns="38100" rtlCol="0" anchor="t" anchorCtr="0">
            <a:noAutofit/>
          </a:bodyPr>
          <a:lstStyle>
            <a:lvl1pPr marL="0" indent="0" algn="r" eaLnBrk="1" fontAlgn="auto" latinLnBrk="0" hangingPunct="1">
              <a:lnSpc>
                <a:spcPct val="100000"/>
              </a:lnSpc>
              <a:spcAft>
                <a:spcPts val="0"/>
              </a:spcAft>
              <a:buNone/>
              <a:defRPr sz="1800" b="0" u="none" strike="noStrike" kern="1200" cap="none" spc="200" normalizeH="0" baseline="0">
                <a:solidFill>
                  <a:srgbClr val="A08384"/>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a:solidFill>
                  <a:schemeClr val="tx1"/>
                </a:solidFill>
                <a:uFillTx/>
                <a:latin typeface="阿里巴巴普惠体 R" charset="0"/>
                <a:ea typeface="阿里巴巴普惠体 R" charset="0"/>
              </a:rPr>
              <a:t>可靠性</a:t>
            </a:r>
            <a:endParaRPr lang="zh-CN" altLang="en-US">
              <a:solidFill>
                <a:schemeClr val="tx1"/>
              </a:solidFill>
              <a:uFillTx/>
              <a:latin typeface="阿里巴巴普惠体 R" charset="0"/>
              <a:ea typeface="阿里巴巴普惠体 R" charset="0"/>
            </a:endParaRPr>
          </a:p>
        </p:txBody>
      </p:sp>
      <p:sp>
        <p:nvSpPr>
          <p:cNvPr id="68" name="文本占位符 67"/>
          <p:cNvSpPr>
            <a:spLocks noGrp="1"/>
          </p:cNvSpPr>
          <p:nvPr/>
        </p:nvSpPr>
        <p:spPr>
          <a:xfrm>
            <a:off x="452120" y="3858895"/>
            <a:ext cx="2698115" cy="546735"/>
          </a:xfrm>
          <a:prstGeom prst="rect">
            <a:avLst/>
          </a:prstGeom>
          <a:effectLst/>
        </p:spPr>
        <p:txBody>
          <a:bodyPr vert="horz" lIns="101600" tIns="38100" rIns="76200" bIns="38100" rtlCol="0" anchor="t" anchorCtr="0">
            <a:noAutofit/>
          </a:bodyPr>
          <a:lstStyle>
            <a:lvl1pPr marL="0" indent="0" algn="r"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solidFill>
                  <a:schemeClr val="tx1"/>
                </a:solidFill>
              </a:rPr>
              <a:t>多维度的内容分类和可视化呈现使数据检索变得直观。</a:t>
            </a:r>
            <a:endParaRPr lang="zh-CN" altLang="en-US" strike="noStrike" noProof="1">
              <a:solidFill>
                <a:schemeClr val="tx1"/>
              </a:solidFill>
            </a:endParaRPr>
          </a:p>
        </p:txBody>
      </p:sp>
      <p:sp>
        <p:nvSpPr>
          <p:cNvPr id="69" name="文本占位符 68"/>
          <p:cNvSpPr>
            <a:spLocks noGrp="1"/>
          </p:cNvSpPr>
          <p:nvPr/>
        </p:nvSpPr>
        <p:spPr>
          <a:xfrm>
            <a:off x="1262380" y="3532505"/>
            <a:ext cx="1887855" cy="354965"/>
          </a:xfrm>
          <a:prstGeom prst="rect">
            <a:avLst/>
          </a:prstGeom>
          <a:effectLst/>
        </p:spPr>
        <p:txBody>
          <a:bodyPr vert="horz" lIns="101600" tIns="38100" rIns="76200" bIns="38100" rtlCol="0" anchor="t" anchorCtr="0">
            <a:noAutofit/>
          </a:bodyPr>
          <a:lstStyle>
            <a:lvl1pPr marL="0" indent="0" algn="r" eaLnBrk="1" fontAlgn="auto" latinLnBrk="0" hangingPunct="1">
              <a:lnSpc>
                <a:spcPct val="100000"/>
              </a:lnSpc>
              <a:spcAft>
                <a:spcPts val="0"/>
              </a:spcAft>
              <a:buNone/>
              <a:defRPr sz="1800" b="0" u="none" strike="noStrike" kern="1200" cap="none" spc="200" normalizeH="0" baseline="0">
                <a:solidFill>
                  <a:srgbClr val="A08384"/>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a:solidFill>
                  <a:schemeClr val="tx1"/>
                </a:solidFill>
                <a:uFillTx/>
                <a:latin typeface="阿里巴巴普惠体 R" charset="0"/>
                <a:ea typeface="阿里巴巴普惠体 R" charset="0"/>
              </a:rPr>
              <a:t>可寻性</a:t>
            </a:r>
            <a:endParaRPr lang="zh-CN" altLang="en-US">
              <a:solidFill>
                <a:schemeClr val="tx1"/>
              </a:solidFill>
              <a:uFillTx/>
              <a:latin typeface="阿里巴巴普惠体 R" charset="0"/>
              <a:ea typeface="阿里巴巴普惠体 R" charset="0"/>
            </a:endParaRPr>
          </a:p>
        </p:txBody>
      </p:sp>
      <p:sp>
        <p:nvSpPr>
          <p:cNvPr id="6" name="弧形 5"/>
          <p:cNvSpPr/>
          <p:nvPr userDrawn="1"/>
        </p:nvSpPr>
        <p:spPr>
          <a:xfrm>
            <a:off x="4886960" y="1829435"/>
            <a:ext cx="3600000" cy="4320000"/>
          </a:xfrm>
          <a:prstGeom prst="arc">
            <a:avLst>
              <a:gd name="adj1" fmla="val 18306522"/>
              <a:gd name="adj2" fmla="val 3748401"/>
            </a:avLst>
          </a:prstGeom>
          <a:ln w="25400">
            <a:solidFill>
              <a:srgbClr val="9F000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04B83"/>
              </a:solidFill>
            </a:endParaRPr>
          </a:p>
        </p:txBody>
      </p:sp>
      <p:sp>
        <p:nvSpPr>
          <p:cNvPr id="7" name="椭圆 6"/>
          <p:cNvSpPr/>
          <p:nvPr userDrawn="1"/>
        </p:nvSpPr>
        <p:spPr>
          <a:xfrm>
            <a:off x="7798435" y="2457450"/>
            <a:ext cx="648000" cy="648000"/>
          </a:xfrm>
          <a:prstGeom prst="ellipse">
            <a:avLst/>
          </a:pr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04B83"/>
              </a:solidFill>
            </a:endParaRPr>
          </a:p>
        </p:txBody>
      </p:sp>
      <p:sp>
        <p:nvSpPr>
          <p:cNvPr id="8" name="椭圆 7"/>
          <p:cNvSpPr/>
          <p:nvPr userDrawn="1"/>
        </p:nvSpPr>
        <p:spPr>
          <a:xfrm>
            <a:off x="8169275" y="3665855"/>
            <a:ext cx="648000" cy="648000"/>
          </a:xfrm>
          <a:prstGeom prst="ellipse">
            <a:avLst/>
          </a:pr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04B83"/>
              </a:solidFill>
            </a:endParaRPr>
          </a:p>
        </p:txBody>
      </p:sp>
      <p:sp>
        <p:nvSpPr>
          <p:cNvPr id="44" name="椭圆 43"/>
          <p:cNvSpPr/>
          <p:nvPr userDrawn="1"/>
        </p:nvSpPr>
        <p:spPr>
          <a:xfrm>
            <a:off x="7798435" y="4867910"/>
            <a:ext cx="648000" cy="648000"/>
          </a:xfrm>
          <a:prstGeom prst="ellipse">
            <a:avLst/>
          </a:pr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04B83"/>
              </a:solidFill>
            </a:endParaRPr>
          </a:p>
        </p:txBody>
      </p:sp>
      <p:sp>
        <p:nvSpPr>
          <p:cNvPr id="9" name="文本占位符 47"/>
          <p:cNvSpPr>
            <a:spLocks noGrp="1"/>
          </p:cNvSpPr>
          <p:nvPr/>
        </p:nvSpPr>
        <p:spPr>
          <a:xfrm>
            <a:off x="8677910" y="2529840"/>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solidFill>
                  <a:schemeClr val="tx1"/>
                </a:solidFill>
              </a:rPr>
              <a:t>设计趣味性功能，增强用户的参与感和对文化的兴趣。</a:t>
            </a:r>
            <a:endParaRPr lang="zh-CN" altLang="en-US" strike="noStrike" noProof="1">
              <a:solidFill>
                <a:schemeClr val="tx1"/>
              </a:solidFill>
            </a:endParaRPr>
          </a:p>
        </p:txBody>
      </p:sp>
      <p:sp>
        <p:nvSpPr>
          <p:cNvPr id="10" name="文本占位符 48"/>
          <p:cNvSpPr>
            <a:spLocks noGrp="1"/>
          </p:cNvSpPr>
          <p:nvPr/>
        </p:nvSpPr>
        <p:spPr>
          <a:xfrm>
            <a:off x="8677910" y="2203450"/>
            <a:ext cx="1887855" cy="354965"/>
          </a:xfrm>
          <a:prstGeom prst="rect">
            <a:avLst/>
          </a:prstGeom>
          <a:effectLst/>
        </p:spPr>
        <p:txBody>
          <a:bodyPr vert="horz" lIns="101600" tIns="38100" rIns="76200" bIns="38100" rtlCol="0" anchor="t" anchorCtr="0">
            <a:noAutofit/>
          </a:bodyPr>
          <a:lstStyle>
            <a:lvl1pPr marL="0" indent="0" algn="l" eaLnBrk="1" fontAlgn="auto" latinLnBrk="0" hangingPunct="1">
              <a:lnSpc>
                <a:spcPct val="100000"/>
              </a:lnSpc>
              <a:spcAft>
                <a:spcPts val="0"/>
              </a:spcAft>
              <a:buNone/>
              <a:defRPr sz="1800" b="0" u="none" strike="noStrike" kern="1200" cap="none" spc="200" normalizeH="0" baseline="0">
                <a:solidFill>
                  <a:srgbClr val="A08384"/>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a:solidFill>
                  <a:schemeClr val="tx1"/>
                </a:solidFill>
                <a:uFillTx/>
                <a:latin typeface="阿里巴巴普惠体 R" charset="0"/>
                <a:ea typeface="阿里巴巴普惠体 R" charset="0"/>
              </a:rPr>
              <a:t>理想型</a:t>
            </a:r>
            <a:endParaRPr lang="zh-CN" altLang="en-US">
              <a:solidFill>
                <a:schemeClr val="tx1"/>
              </a:solidFill>
              <a:uFillTx/>
              <a:latin typeface="阿里巴巴普惠体 R" charset="0"/>
              <a:ea typeface="阿里巴巴普惠体 R" charset="0"/>
            </a:endParaRPr>
          </a:p>
        </p:txBody>
      </p:sp>
      <p:sp>
        <p:nvSpPr>
          <p:cNvPr id="70" name="文本占位符 69"/>
          <p:cNvSpPr>
            <a:spLocks noGrp="1"/>
          </p:cNvSpPr>
          <p:nvPr/>
        </p:nvSpPr>
        <p:spPr>
          <a:xfrm>
            <a:off x="8677910" y="5194300"/>
            <a:ext cx="3210600"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solidFill>
                  <a:schemeClr val="tx1"/>
                </a:solidFill>
              </a:rPr>
              <a:t>填补湖湘文化国际传播效果分析领域的空白，为文化传播学者提供新的研究工具。支持数据驱动的文化传播策略优化，提升湖湘文化的全球影响力。</a:t>
            </a:r>
            <a:endParaRPr lang="zh-CN" altLang="en-US" strike="noStrike" noProof="1">
              <a:solidFill>
                <a:schemeClr val="tx1"/>
              </a:solidFill>
            </a:endParaRPr>
          </a:p>
        </p:txBody>
      </p:sp>
      <p:sp>
        <p:nvSpPr>
          <p:cNvPr id="71" name="文本占位符 70"/>
          <p:cNvSpPr>
            <a:spLocks noGrp="1"/>
          </p:cNvSpPr>
          <p:nvPr/>
        </p:nvSpPr>
        <p:spPr>
          <a:xfrm>
            <a:off x="8677910" y="4867910"/>
            <a:ext cx="1887855" cy="354965"/>
          </a:xfrm>
          <a:prstGeom prst="rect">
            <a:avLst/>
          </a:prstGeom>
          <a:effectLst/>
        </p:spPr>
        <p:txBody>
          <a:bodyPr vert="horz" lIns="101600" tIns="38100" rIns="76200" bIns="38100" rtlCol="0" anchor="t" anchorCtr="0">
            <a:noAutofit/>
          </a:bodyPr>
          <a:lstStyle>
            <a:lvl1pPr marL="0" indent="0" algn="l" eaLnBrk="1" fontAlgn="auto" latinLnBrk="0" hangingPunct="1">
              <a:lnSpc>
                <a:spcPct val="100000"/>
              </a:lnSpc>
              <a:spcAft>
                <a:spcPts val="0"/>
              </a:spcAft>
              <a:buNone/>
              <a:defRPr sz="1800" b="0" u="none" strike="noStrike" kern="1200" cap="none" spc="200" normalizeH="0" baseline="0">
                <a:solidFill>
                  <a:srgbClr val="A08384"/>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a:solidFill>
                  <a:schemeClr val="tx1"/>
                </a:solidFill>
                <a:uFillTx/>
                <a:latin typeface="阿里巴巴普惠体 R" charset="0"/>
                <a:ea typeface="阿里巴巴普惠体 R" charset="0"/>
              </a:rPr>
              <a:t>有价值性</a:t>
            </a:r>
            <a:endParaRPr lang="zh-CN" altLang="en-US">
              <a:solidFill>
                <a:schemeClr val="tx1"/>
              </a:solidFill>
              <a:uFillTx/>
              <a:latin typeface="阿里巴巴普惠体 R" charset="0"/>
              <a:ea typeface="阿里巴巴普惠体 R" charset="0"/>
            </a:endParaRPr>
          </a:p>
        </p:txBody>
      </p: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solidFill>
                  <a:schemeClr val="tx1"/>
                </a:solidFill>
              </a:rPr>
              <a:t>界面简洁，功能模块直观设计，适配不同设备。提供用户帮助文档和提示信息，降低使用门槛。</a:t>
            </a:r>
            <a:endParaRPr lang="zh-CN" altLang="en-US" strike="noStrike" noProof="1">
              <a:solidFill>
                <a:schemeClr val="tx1"/>
              </a:solidFill>
            </a:endParaRPr>
          </a:p>
        </p:txBody>
      </p:sp>
      <p:sp>
        <p:nvSpPr>
          <p:cNvPr id="73" name="文本占位符 72"/>
          <p:cNvSpPr>
            <a:spLocks noGrp="1"/>
          </p:cNvSpPr>
          <p:nvPr/>
        </p:nvSpPr>
        <p:spPr>
          <a:xfrm>
            <a:off x="9016365" y="3532505"/>
            <a:ext cx="1887855" cy="354965"/>
          </a:xfrm>
          <a:prstGeom prst="rect">
            <a:avLst/>
          </a:prstGeom>
          <a:effectLst/>
        </p:spPr>
        <p:txBody>
          <a:bodyPr vert="horz" lIns="101600" tIns="38100" rIns="76200" bIns="38100" rtlCol="0" anchor="t" anchorCtr="0">
            <a:noAutofit/>
          </a:bodyPr>
          <a:lstStyle>
            <a:lvl1pPr marL="0" indent="0" algn="l" eaLnBrk="1" fontAlgn="auto" latinLnBrk="0" hangingPunct="1">
              <a:lnSpc>
                <a:spcPct val="100000"/>
              </a:lnSpc>
              <a:spcAft>
                <a:spcPts val="0"/>
              </a:spcAft>
              <a:buNone/>
              <a:defRPr sz="1800" b="0" u="none" strike="noStrike" kern="1200" cap="none" spc="200" normalizeH="0" baseline="0">
                <a:solidFill>
                  <a:srgbClr val="A08384"/>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a:solidFill>
                  <a:schemeClr val="tx1"/>
                </a:solidFill>
                <a:uFillTx/>
                <a:latin typeface="阿里巴巴普惠体 R" charset="0"/>
                <a:ea typeface="阿里巴巴普惠体 R" charset="0"/>
              </a:rPr>
              <a:t>无障碍性</a:t>
            </a:r>
            <a:endParaRPr lang="zh-CN" altLang="en-US">
              <a:solidFill>
                <a:schemeClr val="tx1"/>
              </a:solidFill>
              <a:uFillTx/>
              <a:latin typeface="阿里巴巴普惠体 R" charset="0"/>
              <a:ea typeface="阿里巴巴普惠体 R" charset="0"/>
            </a:endParaRPr>
          </a:p>
        </p:txBody>
      </p:sp>
      <p:sp>
        <p:nvSpPr>
          <p:cNvPr id="74" name="椭圆 73"/>
          <p:cNvSpPr/>
          <p:nvPr userDrawn="1"/>
        </p:nvSpPr>
        <p:spPr>
          <a:xfrm>
            <a:off x="4404360" y="2298065"/>
            <a:ext cx="3384000" cy="3384000"/>
          </a:xfrm>
          <a:prstGeom prst="ellipse">
            <a:avLst/>
          </a:prstGeom>
          <a:solidFill>
            <a:srgbClr val="9F000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占位符 77"/>
          <p:cNvSpPr>
            <a:spLocks noGrp="1"/>
          </p:cNvSpPr>
          <p:nvPr/>
        </p:nvSpPr>
        <p:spPr>
          <a:xfrm>
            <a:off x="3775710" y="2599055"/>
            <a:ext cx="567690" cy="36512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00000"/>
              </a:lnSpc>
              <a:spcAft>
                <a:spcPts val="0"/>
              </a:spcAft>
              <a:buNone/>
              <a:defRPr sz="2000" b="0" u="none" strike="noStrike" kern="1200" cap="none" spc="200" normalizeH="0" baseline="0">
                <a:solidFill>
                  <a:schemeClr val="bg1"/>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0</a:t>
            </a:r>
            <a:r>
              <a:rPr lang="en-US" altLang="zh-CN" strike="noStrike" noProof="1"/>
              <a:t>2</a:t>
            </a:r>
            <a:endParaRPr lang="zh-CN" altLang="en-US" strike="noStrike" noProof="1"/>
          </a:p>
        </p:txBody>
      </p:sp>
      <p:sp>
        <p:nvSpPr>
          <p:cNvPr id="82" name="文本占位符 81"/>
          <p:cNvSpPr>
            <a:spLocks noGrp="1"/>
          </p:cNvSpPr>
          <p:nvPr/>
        </p:nvSpPr>
        <p:spPr>
          <a:xfrm>
            <a:off x="3422650" y="3804285"/>
            <a:ext cx="567690" cy="36512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00000"/>
              </a:lnSpc>
              <a:spcAft>
                <a:spcPts val="0"/>
              </a:spcAft>
              <a:buNone/>
              <a:defRPr sz="2000" b="0" u="none" strike="noStrike" kern="1200" cap="none" spc="200" normalizeH="0" baseline="0">
                <a:solidFill>
                  <a:schemeClr val="bg1"/>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0</a:t>
            </a:r>
            <a:r>
              <a:rPr lang="en-US" altLang="zh-CN" strike="noStrike" noProof="1"/>
              <a:t>3</a:t>
            </a:r>
            <a:endParaRPr lang="zh-CN" altLang="en-US" strike="noStrike" noProof="1"/>
          </a:p>
        </p:txBody>
      </p:sp>
      <p:sp>
        <p:nvSpPr>
          <p:cNvPr id="83" name="文本占位符 82"/>
          <p:cNvSpPr>
            <a:spLocks noGrp="1"/>
          </p:cNvSpPr>
          <p:nvPr/>
        </p:nvSpPr>
        <p:spPr>
          <a:xfrm>
            <a:off x="3775710" y="5009515"/>
            <a:ext cx="567690" cy="36512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00000"/>
              </a:lnSpc>
              <a:spcAft>
                <a:spcPts val="0"/>
              </a:spcAft>
              <a:buNone/>
              <a:defRPr sz="2000" b="0" u="none" strike="noStrike" kern="1200" cap="none" spc="200" normalizeH="0" baseline="0">
                <a:solidFill>
                  <a:schemeClr val="bg1"/>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0</a:t>
            </a:r>
            <a:r>
              <a:rPr lang="en-US" altLang="zh-CN" strike="noStrike" noProof="1"/>
              <a:t>4</a:t>
            </a:r>
            <a:endParaRPr lang="zh-CN" altLang="en-US" strike="noStrike" noProof="1"/>
          </a:p>
        </p:txBody>
      </p:sp>
      <p:sp>
        <p:nvSpPr>
          <p:cNvPr id="84" name="文本占位符 83"/>
          <p:cNvSpPr>
            <a:spLocks noGrp="1"/>
          </p:cNvSpPr>
          <p:nvPr/>
        </p:nvSpPr>
        <p:spPr>
          <a:xfrm>
            <a:off x="7838440" y="2599055"/>
            <a:ext cx="567690" cy="36512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00000"/>
              </a:lnSpc>
              <a:spcAft>
                <a:spcPts val="0"/>
              </a:spcAft>
              <a:buNone/>
              <a:defRPr sz="2000" b="0" u="none" strike="noStrike" kern="1200" cap="none" spc="200" normalizeH="0" baseline="0">
                <a:solidFill>
                  <a:schemeClr val="bg1"/>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0</a:t>
            </a:r>
            <a:r>
              <a:rPr lang="en-US" altLang="zh-CN" strike="noStrike" noProof="1"/>
              <a:t>5</a:t>
            </a:r>
            <a:endParaRPr lang="zh-CN" altLang="en-US" strike="noStrike" noProof="1"/>
          </a:p>
        </p:txBody>
      </p:sp>
      <p:sp>
        <p:nvSpPr>
          <p:cNvPr id="85" name="文本占位符 84"/>
          <p:cNvSpPr>
            <a:spLocks noGrp="1"/>
          </p:cNvSpPr>
          <p:nvPr/>
        </p:nvSpPr>
        <p:spPr>
          <a:xfrm>
            <a:off x="8209280" y="3804285"/>
            <a:ext cx="567690" cy="36512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00000"/>
              </a:lnSpc>
              <a:spcAft>
                <a:spcPts val="0"/>
              </a:spcAft>
              <a:buNone/>
              <a:defRPr sz="2000" b="0" u="none" strike="noStrike" kern="1200" cap="none" spc="200" normalizeH="0" baseline="0">
                <a:solidFill>
                  <a:schemeClr val="bg1"/>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0</a:t>
            </a:r>
            <a:r>
              <a:rPr lang="en-US" altLang="zh-CN" strike="noStrike" noProof="1"/>
              <a:t>6</a:t>
            </a:r>
            <a:endParaRPr lang="zh-CN" altLang="en-US" strike="noStrike" noProof="1"/>
          </a:p>
        </p:txBody>
      </p:sp>
      <p:sp>
        <p:nvSpPr>
          <p:cNvPr id="86" name="文本占位符 85"/>
          <p:cNvSpPr>
            <a:spLocks noGrp="1"/>
          </p:cNvSpPr>
          <p:nvPr/>
        </p:nvSpPr>
        <p:spPr>
          <a:xfrm>
            <a:off x="7838440" y="5008245"/>
            <a:ext cx="567690" cy="36512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00000"/>
              </a:lnSpc>
              <a:spcAft>
                <a:spcPts val="0"/>
              </a:spcAft>
              <a:buNone/>
              <a:defRPr sz="2000" b="0" u="none" strike="noStrike" kern="1200" cap="none" spc="200" normalizeH="0" baseline="0">
                <a:solidFill>
                  <a:schemeClr val="bg1"/>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0</a:t>
            </a:r>
            <a:r>
              <a:rPr lang="en-US" altLang="zh-CN" strike="noStrike" noProof="1"/>
              <a:t>7</a:t>
            </a:r>
            <a:endParaRPr lang="zh-CN" altLang="en-US" strike="noStrike" noProof="1"/>
          </a:p>
        </p:txBody>
      </p:sp>
      <p:sp>
        <p:nvSpPr>
          <p:cNvPr id="87" name="文本占位符 86"/>
          <p:cNvSpPr>
            <a:spLocks noGrp="1"/>
          </p:cNvSpPr>
          <p:nvPr/>
        </p:nvSpPr>
        <p:spPr>
          <a:xfrm>
            <a:off x="5023485" y="3771900"/>
            <a:ext cx="2145665" cy="65087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00000"/>
              </a:lnSpc>
              <a:spcAft>
                <a:spcPts val="0"/>
              </a:spcAft>
              <a:buNone/>
              <a:defRPr sz="3600" b="1" u="none" strike="noStrike" kern="1200" cap="none" spc="200" normalizeH="0" baseline="0">
                <a:solidFill>
                  <a:schemeClr val="bg1"/>
                </a:solidFill>
                <a:uFillTx/>
                <a:latin typeface="苏新诗柳楷简" panose="02010600000101010101" charset="-122"/>
                <a:ea typeface="苏新诗柳楷简" panose="0201060000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a:solidFill>
                  <a:schemeClr val="bg1"/>
                </a:solidFill>
                <a:uFillTx/>
                <a:latin typeface="微软雅黑" panose="020B0503020204020204" pitchFamily="34" charset="-122"/>
                <a:ea typeface="微软雅黑" panose="020B0503020204020204" pitchFamily="34" charset="-122"/>
              </a:rPr>
              <a:t>产品实现</a:t>
            </a:r>
            <a:endParaRPr lang="zh-CN" altLang="en-US">
              <a:solidFill>
                <a:schemeClr val="bg1"/>
              </a:solidFill>
              <a:uFillTx/>
              <a:latin typeface="微软雅黑" panose="020B0503020204020204" pitchFamily="34" charset="-122"/>
              <a:ea typeface="微软雅黑" panose="020B0503020204020204" pitchFamily="34" charset="-122"/>
            </a:endParaRPr>
          </a:p>
        </p:txBody>
      </p:sp>
      <p:sp>
        <p:nvSpPr>
          <p:cNvPr id="88" name="文本占位符 87"/>
          <p:cNvSpPr>
            <a:spLocks noGrp="1"/>
          </p:cNvSpPr>
          <p:nvPr/>
        </p:nvSpPr>
        <p:spPr>
          <a:xfrm>
            <a:off x="4492625" y="4393565"/>
            <a:ext cx="3206750" cy="457200"/>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00000"/>
              </a:lnSpc>
              <a:spcAft>
                <a:spcPts val="0"/>
              </a:spcAft>
              <a:buNone/>
              <a:defRPr sz="1200" b="0" u="none" strike="noStrike" kern="1200" cap="none" spc="200" normalizeH="0" baseline="0">
                <a:solidFill>
                  <a:schemeClr val="bg1"/>
                </a:solidFill>
                <a:effectLst/>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a:solidFill>
                  <a:schemeClr val="bg1"/>
                </a:solidFill>
                <a:effectLst/>
                <a:uFillTx/>
                <a:latin typeface="阿里巴巴普惠体 R" charset="0"/>
                <a:ea typeface="阿里巴巴普惠体 R" charset="0"/>
              </a:rPr>
              <a:t>Product Impletation</a:t>
            </a:r>
            <a:endParaRPr lang="en-US" altLang="zh-CN">
              <a:solidFill>
                <a:schemeClr val="bg1"/>
              </a:solidFill>
              <a:effectLst/>
              <a:uFillTx/>
              <a:latin typeface="阿里巴巴普惠体 R" charset="0"/>
              <a:ea typeface="阿里巴巴普惠体 R" charset="0"/>
            </a:endParaRPr>
          </a:p>
        </p:txBody>
      </p:sp>
      <p:sp>
        <p:nvSpPr>
          <p:cNvPr id="89" name="analytics_237483"/>
          <p:cNvSpPr>
            <a:spLocks noChangeAspect="1"/>
          </p:cNvSpPr>
          <p:nvPr userDrawn="1"/>
        </p:nvSpPr>
        <p:spPr bwMode="auto">
          <a:xfrm>
            <a:off x="5836485" y="3212430"/>
            <a:ext cx="518232" cy="482905"/>
          </a:xfrm>
          <a:custGeom>
            <a:avLst/>
            <a:gdLst>
              <a:gd name="connsiteX0" fmla="*/ 261052 w 607639"/>
              <a:gd name="connsiteY0" fmla="*/ 444915 h 566217"/>
              <a:gd name="connsiteX1" fmla="*/ 245922 w 607639"/>
              <a:gd name="connsiteY1" fmla="*/ 505522 h 566217"/>
              <a:gd name="connsiteX2" fmla="*/ 361717 w 607639"/>
              <a:gd name="connsiteY2" fmla="*/ 505522 h 566217"/>
              <a:gd name="connsiteX3" fmla="*/ 346498 w 607639"/>
              <a:gd name="connsiteY3" fmla="*/ 444915 h 566217"/>
              <a:gd name="connsiteX4" fmla="*/ 0 w 607639"/>
              <a:gd name="connsiteY4" fmla="*/ 364047 h 566217"/>
              <a:gd name="connsiteX5" fmla="*/ 607639 w 607639"/>
              <a:gd name="connsiteY5" fmla="*/ 364047 h 566217"/>
              <a:gd name="connsiteX6" fmla="*/ 607639 w 607639"/>
              <a:gd name="connsiteY6" fmla="*/ 399416 h 566217"/>
              <a:gd name="connsiteX7" fmla="*/ 562068 w 607639"/>
              <a:gd name="connsiteY7" fmla="*/ 444915 h 566217"/>
              <a:gd name="connsiteX8" fmla="*/ 367414 w 607639"/>
              <a:gd name="connsiteY8" fmla="*/ 444915 h 566217"/>
              <a:gd name="connsiteX9" fmla="*/ 382634 w 607639"/>
              <a:gd name="connsiteY9" fmla="*/ 505522 h 566217"/>
              <a:gd name="connsiteX10" fmla="*/ 384859 w 607639"/>
              <a:gd name="connsiteY10" fmla="*/ 505522 h 566217"/>
              <a:gd name="connsiteX11" fmla="*/ 435414 w 607639"/>
              <a:gd name="connsiteY11" fmla="*/ 556086 h 566217"/>
              <a:gd name="connsiteX12" fmla="*/ 425356 w 607639"/>
              <a:gd name="connsiteY12" fmla="*/ 566217 h 566217"/>
              <a:gd name="connsiteX13" fmla="*/ 182283 w 607639"/>
              <a:gd name="connsiteY13" fmla="*/ 566217 h 566217"/>
              <a:gd name="connsiteX14" fmla="*/ 172136 w 607639"/>
              <a:gd name="connsiteY14" fmla="*/ 556086 h 566217"/>
              <a:gd name="connsiteX15" fmla="*/ 222780 w 607639"/>
              <a:gd name="connsiteY15" fmla="*/ 505522 h 566217"/>
              <a:gd name="connsiteX16" fmla="*/ 225005 w 607639"/>
              <a:gd name="connsiteY16" fmla="*/ 505522 h 566217"/>
              <a:gd name="connsiteX17" fmla="*/ 240225 w 607639"/>
              <a:gd name="connsiteY17" fmla="*/ 444915 h 566217"/>
              <a:gd name="connsiteX18" fmla="*/ 45571 w 607639"/>
              <a:gd name="connsiteY18" fmla="*/ 444915 h 566217"/>
              <a:gd name="connsiteX19" fmla="*/ 0 w 607639"/>
              <a:gd name="connsiteY19" fmla="*/ 399416 h 566217"/>
              <a:gd name="connsiteX20" fmla="*/ 101288 w 607639"/>
              <a:gd name="connsiteY20" fmla="*/ 283089 h 566217"/>
              <a:gd name="connsiteX21" fmla="*/ 91141 w 607639"/>
              <a:gd name="connsiteY21" fmla="*/ 293221 h 566217"/>
              <a:gd name="connsiteX22" fmla="*/ 101288 w 607639"/>
              <a:gd name="connsiteY22" fmla="*/ 303354 h 566217"/>
              <a:gd name="connsiteX23" fmla="*/ 141785 w 607639"/>
              <a:gd name="connsiteY23" fmla="*/ 303354 h 566217"/>
              <a:gd name="connsiteX24" fmla="*/ 151932 w 607639"/>
              <a:gd name="connsiteY24" fmla="*/ 293221 h 566217"/>
              <a:gd name="connsiteX25" fmla="*/ 141785 w 607639"/>
              <a:gd name="connsiteY25" fmla="*/ 283089 h 566217"/>
              <a:gd name="connsiteX26" fmla="*/ 101288 w 607639"/>
              <a:gd name="connsiteY26" fmla="*/ 242647 h 566217"/>
              <a:gd name="connsiteX27" fmla="*/ 91141 w 607639"/>
              <a:gd name="connsiteY27" fmla="*/ 252780 h 566217"/>
              <a:gd name="connsiteX28" fmla="*/ 101288 w 607639"/>
              <a:gd name="connsiteY28" fmla="*/ 262912 h 566217"/>
              <a:gd name="connsiteX29" fmla="*/ 121492 w 607639"/>
              <a:gd name="connsiteY29" fmla="*/ 262912 h 566217"/>
              <a:gd name="connsiteX30" fmla="*/ 131639 w 607639"/>
              <a:gd name="connsiteY30" fmla="*/ 252780 h 566217"/>
              <a:gd name="connsiteX31" fmla="*/ 121492 w 607639"/>
              <a:gd name="connsiteY31" fmla="*/ 242647 h 566217"/>
              <a:gd name="connsiteX32" fmla="*/ 101288 w 607639"/>
              <a:gd name="connsiteY32" fmla="*/ 202206 h 566217"/>
              <a:gd name="connsiteX33" fmla="*/ 91141 w 607639"/>
              <a:gd name="connsiteY33" fmla="*/ 212339 h 566217"/>
              <a:gd name="connsiteX34" fmla="*/ 101288 w 607639"/>
              <a:gd name="connsiteY34" fmla="*/ 222471 h 566217"/>
              <a:gd name="connsiteX35" fmla="*/ 141785 w 607639"/>
              <a:gd name="connsiteY35" fmla="*/ 222471 h 566217"/>
              <a:gd name="connsiteX36" fmla="*/ 151932 w 607639"/>
              <a:gd name="connsiteY36" fmla="*/ 212339 h 566217"/>
              <a:gd name="connsiteX37" fmla="*/ 141785 w 607639"/>
              <a:gd name="connsiteY37" fmla="*/ 202206 h 566217"/>
              <a:gd name="connsiteX38" fmla="*/ 101288 w 607639"/>
              <a:gd name="connsiteY38" fmla="*/ 161765 h 566217"/>
              <a:gd name="connsiteX39" fmla="*/ 91141 w 607639"/>
              <a:gd name="connsiteY39" fmla="*/ 171897 h 566217"/>
              <a:gd name="connsiteX40" fmla="*/ 101288 w 607639"/>
              <a:gd name="connsiteY40" fmla="*/ 182030 h 566217"/>
              <a:gd name="connsiteX41" fmla="*/ 121492 w 607639"/>
              <a:gd name="connsiteY41" fmla="*/ 182030 h 566217"/>
              <a:gd name="connsiteX42" fmla="*/ 131639 w 607639"/>
              <a:gd name="connsiteY42" fmla="*/ 171897 h 566217"/>
              <a:gd name="connsiteX43" fmla="*/ 121492 w 607639"/>
              <a:gd name="connsiteY43" fmla="*/ 161765 h 566217"/>
              <a:gd name="connsiteX44" fmla="*/ 101288 w 607639"/>
              <a:gd name="connsiteY44" fmla="*/ 121324 h 566217"/>
              <a:gd name="connsiteX45" fmla="*/ 91141 w 607639"/>
              <a:gd name="connsiteY45" fmla="*/ 131456 h 566217"/>
              <a:gd name="connsiteX46" fmla="*/ 101288 w 607639"/>
              <a:gd name="connsiteY46" fmla="*/ 141500 h 566217"/>
              <a:gd name="connsiteX47" fmla="*/ 141785 w 607639"/>
              <a:gd name="connsiteY47" fmla="*/ 141500 h 566217"/>
              <a:gd name="connsiteX48" fmla="*/ 151932 w 607639"/>
              <a:gd name="connsiteY48" fmla="*/ 131456 h 566217"/>
              <a:gd name="connsiteX49" fmla="*/ 141785 w 607639"/>
              <a:gd name="connsiteY49" fmla="*/ 121324 h 566217"/>
              <a:gd name="connsiteX50" fmla="*/ 476000 w 607639"/>
              <a:gd name="connsiteY50" fmla="*/ 101059 h 566217"/>
              <a:gd name="connsiteX51" fmla="*/ 465854 w 607639"/>
              <a:gd name="connsiteY51" fmla="*/ 111191 h 566217"/>
              <a:gd name="connsiteX52" fmla="*/ 476000 w 607639"/>
              <a:gd name="connsiteY52" fmla="*/ 121324 h 566217"/>
              <a:gd name="connsiteX53" fmla="*/ 522372 w 607639"/>
              <a:gd name="connsiteY53" fmla="*/ 121324 h 566217"/>
              <a:gd name="connsiteX54" fmla="*/ 401058 w 607639"/>
              <a:gd name="connsiteY54" fmla="*/ 242559 h 566217"/>
              <a:gd name="connsiteX55" fmla="*/ 317037 w 607639"/>
              <a:gd name="connsiteY55" fmla="*/ 158654 h 566217"/>
              <a:gd name="connsiteX56" fmla="*/ 316859 w 607639"/>
              <a:gd name="connsiteY56" fmla="*/ 158565 h 566217"/>
              <a:gd name="connsiteX57" fmla="*/ 316770 w 607639"/>
              <a:gd name="connsiteY57" fmla="*/ 158387 h 566217"/>
              <a:gd name="connsiteX58" fmla="*/ 315168 w 607639"/>
              <a:gd name="connsiteY58" fmla="*/ 157410 h 566217"/>
              <a:gd name="connsiteX59" fmla="*/ 313477 w 607639"/>
              <a:gd name="connsiteY59" fmla="*/ 156432 h 566217"/>
              <a:gd name="connsiteX60" fmla="*/ 311607 w 607639"/>
              <a:gd name="connsiteY60" fmla="*/ 155988 h 566217"/>
              <a:gd name="connsiteX61" fmla="*/ 309649 w 607639"/>
              <a:gd name="connsiteY61" fmla="*/ 155721 h 566217"/>
              <a:gd name="connsiteX62" fmla="*/ 307869 w 607639"/>
              <a:gd name="connsiteY62" fmla="*/ 156076 h 566217"/>
              <a:gd name="connsiteX63" fmla="*/ 305911 w 607639"/>
              <a:gd name="connsiteY63" fmla="*/ 156521 h 566217"/>
              <a:gd name="connsiteX64" fmla="*/ 304220 w 607639"/>
              <a:gd name="connsiteY64" fmla="*/ 157676 h 566217"/>
              <a:gd name="connsiteX65" fmla="*/ 302707 w 607639"/>
              <a:gd name="connsiteY65" fmla="*/ 158654 h 566217"/>
              <a:gd name="connsiteX66" fmla="*/ 302618 w 607639"/>
              <a:gd name="connsiteY66" fmla="*/ 158832 h 566217"/>
              <a:gd name="connsiteX67" fmla="*/ 302440 w 607639"/>
              <a:gd name="connsiteY67" fmla="*/ 158921 h 566217"/>
              <a:gd name="connsiteX68" fmla="*/ 184953 w 607639"/>
              <a:gd name="connsiteY68" fmla="*/ 286377 h 566217"/>
              <a:gd name="connsiteX69" fmla="*/ 185576 w 607639"/>
              <a:gd name="connsiteY69" fmla="*/ 300687 h 566217"/>
              <a:gd name="connsiteX70" fmla="*/ 192429 w 607639"/>
              <a:gd name="connsiteY70" fmla="*/ 303354 h 566217"/>
              <a:gd name="connsiteX71" fmla="*/ 199906 w 607639"/>
              <a:gd name="connsiteY71" fmla="*/ 300065 h 566217"/>
              <a:gd name="connsiteX72" fmla="*/ 310183 w 607639"/>
              <a:gd name="connsiteY72" fmla="*/ 180430 h 566217"/>
              <a:gd name="connsiteX73" fmla="*/ 393848 w 607639"/>
              <a:gd name="connsiteY73" fmla="*/ 263979 h 566217"/>
              <a:gd name="connsiteX74" fmla="*/ 401058 w 607639"/>
              <a:gd name="connsiteY74" fmla="*/ 266912 h 566217"/>
              <a:gd name="connsiteX75" fmla="*/ 408178 w 607639"/>
              <a:gd name="connsiteY75" fmla="*/ 263979 h 566217"/>
              <a:gd name="connsiteX76" fmla="*/ 536702 w 607639"/>
              <a:gd name="connsiteY76" fmla="*/ 135634 h 566217"/>
              <a:gd name="connsiteX77" fmla="*/ 536702 w 607639"/>
              <a:gd name="connsiteY77" fmla="*/ 182030 h 566217"/>
              <a:gd name="connsiteX78" fmla="*/ 546848 w 607639"/>
              <a:gd name="connsiteY78" fmla="*/ 192074 h 566217"/>
              <a:gd name="connsiteX79" fmla="*/ 556995 w 607639"/>
              <a:gd name="connsiteY79" fmla="*/ 182030 h 566217"/>
              <a:gd name="connsiteX80" fmla="*/ 556995 w 607639"/>
              <a:gd name="connsiteY80" fmla="*/ 111191 h 566217"/>
              <a:gd name="connsiteX81" fmla="*/ 556194 w 607639"/>
              <a:gd name="connsiteY81" fmla="*/ 107369 h 566217"/>
              <a:gd name="connsiteX82" fmla="*/ 550676 w 607639"/>
              <a:gd name="connsiteY82" fmla="*/ 101859 h 566217"/>
              <a:gd name="connsiteX83" fmla="*/ 546848 w 607639"/>
              <a:gd name="connsiteY83" fmla="*/ 101059 h 566217"/>
              <a:gd name="connsiteX84" fmla="*/ 101288 w 607639"/>
              <a:gd name="connsiteY84" fmla="*/ 80882 h 566217"/>
              <a:gd name="connsiteX85" fmla="*/ 91141 w 607639"/>
              <a:gd name="connsiteY85" fmla="*/ 91015 h 566217"/>
              <a:gd name="connsiteX86" fmla="*/ 101288 w 607639"/>
              <a:gd name="connsiteY86" fmla="*/ 101059 h 566217"/>
              <a:gd name="connsiteX87" fmla="*/ 121492 w 607639"/>
              <a:gd name="connsiteY87" fmla="*/ 101059 h 566217"/>
              <a:gd name="connsiteX88" fmla="*/ 131639 w 607639"/>
              <a:gd name="connsiteY88" fmla="*/ 91015 h 566217"/>
              <a:gd name="connsiteX89" fmla="*/ 121492 w 607639"/>
              <a:gd name="connsiteY89" fmla="*/ 80882 h 566217"/>
              <a:gd name="connsiteX90" fmla="*/ 60791 w 607639"/>
              <a:gd name="connsiteY90" fmla="*/ 70750 h 566217"/>
              <a:gd name="connsiteX91" fmla="*/ 50644 w 607639"/>
              <a:gd name="connsiteY91" fmla="*/ 80882 h 566217"/>
              <a:gd name="connsiteX92" fmla="*/ 50644 w 607639"/>
              <a:gd name="connsiteY92" fmla="*/ 303354 h 566217"/>
              <a:gd name="connsiteX93" fmla="*/ 60791 w 607639"/>
              <a:gd name="connsiteY93" fmla="*/ 313486 h 566217"/>
              <a:gd name="connsiteX94" fmla="*/ 70848 w 607639"/>
              <a:gd name="connsiteY94" fmla="*/ 303354 h 566217"/>
              <a:gd name="connsiteX95" fmla="*/ 70848 w 607639"/>
              <a:gd name="connsiteY95" fmla="*/ 80882 h 566217"/>
              <a:gd name="connsiteX96" fmla="*/ 60791 w 607639"/>
              <a:gd name="connsiteY96" fmla="*/ 70750 h 566217"/>
              <a:gd name="connsiteX97" fmla="*/ 45571 w 607639"/>
              <a:gd name="connsiteY97" fmla="*/ 0 h 566217"/>
              <a:gd name="connsiteX98" fmla="*/ 562068 w 607639"/>
              <a:gd name="connsiteY98" fmla="*/ 0 h 566217"/>
              <a:gd name="connsiteX99" fmla="*/ 607639 w 607639"/>
              <a:gd name="connsiteY99" fmla="*/ 45507 h 566217"/>
              <a:gd name="connsiteX100" fmla="*/ 607639 w 607639"/>
              <a:gd name="connsiteY100" fmla="*/ 343795 h 566217"/>
              <a:gd name="connsiteX101" fmla="*/ 0 w 607639"/>
              <a:gd name="connsiteY101" fmla="*/ 343795 h 566217"/>
              <a:gd name="connsiteX102" fmla="*/ 0 w 607639"/>
              <a:gd name="connsiteY102" fmla="*/ 45507 h 566217"/>
              <a:gd name="connsiteX103" fmla="*/ 45571 w 607639"/>
              <a:gd name="connsiteY103" fmla="*/ 0 h 5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566217">
                <a:moveTo>
                  <a:pt x="261052" y="444915"/>
                </a:moveTo>
                <a:lnTo>
                  <a:pt x="245922" y="505522"/>
                </a:lnTo>
                <a:lnTo>
                  <a:pt x="361717" y="505522"/>
                </a:lnTo>
                <a:lnTo>
                  <a:pt x="346498" y="444915"/>
                </a:lnTo>
                <a:close/>
                <a:moveTo>
                  <a:pt x="0" y="364047"/>
                </a:moveTo>
                <a:lnTo>
                  <a:pt x="607639" y="364047"/>
                </a:lnTo>
                <a:lnTo>
                  <a:pt x="607639" y="399416"/>
                </a:lnTo>
                <a:cubicBezTo>
                  <a:pt x="607639" y="424476"/>
                  <a:pt x="587168" y="444915"/>
                  <a:pt x="562068" y="444915"/>
                </a:cubicBezTo>
                <a:lnTo>
                  <a:pt x="367414" y="444915"/>
                </a:lnTo>
                <a:lnTo>
                  <a:pt x="382634" y="505522"/>
                </a:lnTo>
                <a:lnTo>
                  <a:pt x="384859" y="505522"/>
                </a:lnTo>
                <a:cubicBezTo>
                  <a:pt x="412717" y="505522"/>
                  <a:pt x="435414" y="528271"/>
                  <a:pt x="435414" y="556086"/>
                </a:cubicBezTo>
                <a:cubicBezTo>
                  <a:pt x="435414" y="561685"/>
                  <a:pt x="430875" y="566217"/>
                  <a:pt x="425356" y="566217"/>
                </a:cubicBezTo>
                <a:lnTo>
                  <a:pt x="182283" y="566217"/>
                </a:lnTo>
                <a:cubicBezTo>
                  <a:pt x="176675" y="566217"/>
                  <a:pt x="172136" y="561685"/>
                  <a:pt x="172136" y="556086"/>
                </a:cubicBezTo>
                <a:cubicBezTo>
                  <a:pt x="172136" y="528271"/>
                  <a:pt x="194833" y="505522"/>
                  <a:pt x="222780" y="505522"/>
                </a:cubicBezTo>
                <a:lnTo>
                  <a:pt x="225005" y="505522"/>
                </a:lnTo>
                <a:lnTo>
                  <a:pt x="240225" y="444915"/>
                </a:lnTo>
                <a:lnTo>
                  <a:pt x="45571" y="444915"/>
                </a:lnTo>
                <a:cubicBezTo>
                  <a:pt x="20471" y="444915"/>
                  <a:pt x="0" y="424476"/>
                  <a:pt x="0" y="399416"/>
                </a:cubicBezTo>
                <a:close/>
                <a:moveTo>
                  <a:pt x="101288" y="283089"/>
                </a:moveTo>
                <a:cubicBezTo>
                  <a:pt x="95681" y="283089"/>
                  <a:pt x="91141" y="287622"/>
                  <a:pt x="91141" y="293221"/>
                </a:cubicBezTo>
                <a:cubicBezTo>
                  <a:pt x="91141" y="298821"/>
                  <a:pt x="95681" y="303354"/>
                  <a:pt x="101288" y="303354"/>
                </a:cubicBezTo>
                <a:lnTo>
                  <a:pt x="141785" y="303354"/>
                </a:lnTo>
                <a:cubicBezTo>
                  <a:pt x="147393" y="303354"/>
                  <a:pt x="151932" y="298821"/>
                  <a:pt x="151932" y="293221"/>
                </a:cubicBezTo>
                <a:cubicBezTo>
                  <a:pt x="151932" y="287622"/>
                  <a:pt x="147393" y="283089"/>
                  <a:pt x="141785" y="283089"/>
                </a:cubicBezTo>
                <a:close/>
                <a:moveTo>
                  <a:pt x="101288" y="242647"/>
                </a:moveTo>
                <a:cubicBezTo>
                  <a:pt x="95681" y="242647"/>
                  <a:pt x="91141" y="247180"/>
                  <a:pt x="91141" y="252780"/>
                </a:cubicBezTo>
                <a:cubicBezTo>
                  <a:pt x="91141" y="258379"/>
                  <a:pt x="95681" y="262912"/>
                  <a:pt x="101288" y="262912"/>
                </a:cubicBezTo>
                <a:lnTo>
                  <a:pt x="121492" y="262912"/>
                </a:lnTo>
                <a:cubicBezTo>
                  <a:pt x="127100" y="262912"/>
                  <a:pt x="131639" y="258379"/>
                  <a:pt x="131639" y="252780"/>
                </a:cubicBezTo>
                <a:cubicBezTo>
                  <a:pt x="131639" y="247180"/>
                  <a:pt x="127100" y="242647"/>
                  <a:pt x="121492" y="242647"/>
                </a:cubicBezTo>
                <a:close/>
                <a:moveTo>
                  <a:pt x="101288" y="202206"/>
                </a:moveTo>
                <a:cubicBezTo>
                  <a:pt x="95681" y="202206"/>
                  <a:pt x="91141" y="206739"/>
                  <a:pt x="91141" y="212339"/>
                </a:cubicBezTo>
                <a:cubicBezTo>
                  <a:pt x="91141" y="217938"/>
                  <a:pt x="95681" y="222471"/>
                  <a:pt x="101288" y="222471"/>
                </a:cubicBezTo>
                <a:lnTo>
                  <a:pt x="141785" y="222471"/>
                </a:lnTo>
                <a:cubicBezTo>
                  <a:pt x="147393" y="222471"/>
                  <a:pt x="151932" y="217938"/>
                  <a:pt x="151932" y="212339"/>
                </a:cubicBezTo>
                <a:cubicBezTo>
                  <a:pt x="151932" y="206739"/>
                  <a:pt x="147393" y="202206"/>
                  <a:pt x="141785" y="202206"/>
                </a:cubicBezTo>
                <a:close/>
                <a:moveTo>
                  <a:pt x="101288" y="161765"/>
                </a:moveTo>
                <a:cubicBezTo>
                  <a:pt x="95681" y="161765"/>
                  <a:pt x="91141" y="166298"/>
                  <a:pt x="91141" y="171897"/>
                </a:cubicBezTo>
                <a:cubicBezTo>
                  <a:pt x="91141" y="177497"/>
                  <a:pt x="95681" y="182030"/>
                  <a:pt x="101288" y="182030"/>
                </a:cubicBezTo>
                <a:lnTo>
                  <a:pt x="121492" y="182030"/>
                </a:lnTo>
                <a:cubicBezTo>
                  <a:pt x="127100" y="182030"/>
                  <a:pt x="131639" y="177497"/>
                  <a:pt x="131639" y="171897"/>
                </a:cubicBezTo>
                <a:cubicBezTo>
                  <a:pt x="131639" y="166298"/>
                  <a:pt x="127100" y="161765"/>
                  <a:pt x="121492" y="161765"/>
                </a:cubicBezTo>
                <a:close/>
                <a:moveTo>
                  <a:pt x="101288" y="121324"/>
                </a:moveTo>
                <a:cubicBezTo>
                  <a:pt x="95681" y="121324"/>
                  <a:pt x="91141" y="125857"/>
                  <a:pt x="91141" y="131456"/>
                </a:cubicBezTo>
                <a:cubicBezTo>
                  <a:pt x="91141" y="136967"/>
                  <a:pt x="95681" y="141500"/>
                  <a:pt x="101288" y="141500"/>
                </a:cubicBezTo>
                <a:lnTo>
                  <a:pt x="141785" y="141500"/>
                </a:lnTo>
                <a:cubicBezTo>
                  <a:pt x="147393" y="141500"/>
                  <a:pt x="151932" y="136967"/>
                  <a:pt x="151932" y="131456"/>
                </a:cubicBezTo>
                <a:cubicBezTo>
                  <a:pt x="151932" y="125857"/>
                  <a:pt x="147393" y="121324"/>
                  <a:pt x="141785" y="121324"/>
                </a:cubicBezTo>
                <a:close/>
                <a:moveTo>
                  <a:pt x="476000" y="101059"/>
                </a:moveTo>
                <a:cubicBezTo>
                  <a:pt x="470393" y="101059"/>
                  <a:pt x="465854" y="105592"/>
                  <a:pt x="465854" y="111191"/>
                </a:cubicBezTo>
                <a:cubicBezTo>
                  <a:pt x="465854" y="116791"/>
                  <a:pt x="470393" y="121324"/>
                  <a:pt x="476000" y="121324"/>
                </a:cubicBezTo>
                <a:lnTo>
                  <a:pt x="522372" y="121324"/>
                </a:lnTo>
                <a:lnTo>
                  <a:pt x="401058" y="242559"/>
                </a:lnTo>
                <a:lnTo>
                  <a:pt x="317037" y="158654"/>
                </a:lnTo>
                <a:cubicBezTo>
                  <a:pt x="316948" y="158565"/>
                  <a:pt x="316948" y="158565"/>
                  <a:pt x="316859" y="158565"/>
                </a:cubicBezTo>
                <a:cubicBezTo>
                  <a:pt x="316859" y="158476"/>
                  <a:pt x="316770" y="158387"/>
                  <a:pt x="316770" y="158387"/>
                </a:cubicBezTo>
                <a:cubicBezTo>
                  <a:pt x="316236" y="157943"/>
                  <a:pt x="315702" y="157765"/>
                  <a:pt x="315168" y="157410"/>
                </a:cubicBezTo>
                <a:cubicBezTo>
                  <a:pt x="314634" y="157054"/>
                  <a:pt x="314100" y="156610"/>
                  <a:pt x="313477" y="156432"/>
                </a:cubicBezTo>
                <a:cubicBezTo>
                  <a:pt x="312854" y="156165"/>
                  <a:pt x="312231" y="156165"/>
                  <a:pt x="311607" y="155988"/>
                </a:cubicBezTo>
                <a:cubicBezTo>
                  <a:pt x="310984" y="155899"/>
                  <a:pt x="310361" y="155721"/>
                  <a:pt x="309649" y="155721"/>
                </a:cubicBezTo>
                <a:cubicBezTo>
                  <a:pt x="309026" y="155721"/>
                  <a:pt x="308403" y="155988"/>
                  <a:pt x="307869" y="156076"/>
                </a:cubicBezTo>
                <a:cubicBezTo>
                  <a:pt x="307157" y="156254"/>
                  <a:pt x="306534" y="156254"/>
                  <a:pt x="305911" y="156521"/>
                </a:cubicBezTo>
                <a:cubicBezTo>
                  <a:pt x="305288" y="156788"/>
                  <a:pt x="304754" y="157321"/>
                  <a:pt x="304220" y="157676"/>
                </a:cubicBezTo>
                <a:cubicBezTo>
                  <a:pt x="303686" y="158032"/>
                  <a:pt x="303152" y="158210"/>
                  <a:pt x="302707" y="158654"/>
                </a:cubicBezTo>
                <a:cubicBezTo>
                  <a:pt x="302707" y="158743"/>
                  <a:pt x="302618" y="158743"/>
                  <a:pt x="302618" y="158832"/>
                </a:cubicBezTo>
                <a:cubicBezTo>
                  <a:pt x="302529" y="158921"/>
                  <a:pt x="302440" y="158921"/>
                  <a:pt x="302440" y="158921"/>
                </a:cubicBezTo>
                <a:lnTo>
                  <a:pt x="184953" y="286377"/>
                </a:lnTo>
                <a:cubicBezTo>
                  <a:pt x="181126" y="290466"/>
                  <a:pt x="181482" y="296865"/>
                  <a:pt x="185576" y="300687"/>
                </a:cubicBezTo>
                <a:cubicBezTo>
                  <a:pt x="187534" y="302465"/>
                  <a:pt x="189937" y="303354"/>
                  <a:pt x="192429" y="303354"/>
                </a:cubicBezTo>
                <a:cubicBezTo>
                  <a:pt x="195100" y="303354"/>
                  <a:pt x="197859" y="302287"/>
                  <a:pt x="199906" y="300065"/>
                </a:cubicBezTo>
                <a:lnTo>
                  <a:pt x="310183" y="180430"/>
                </a:lnTo>
                <a:lnTo>
                  <a:pt x="393848" y="263979"/>
                </a:lnTo>
                <a:cubicBezTo>
                  <a:pt x="395806" y="265934"/>
                  <a:pt x="398388" y="266912"/>
                  <a:pt x="401058" y="266912"/>
                </a:cubicBezTo>
                <a:cubicBezTo>
                  <a:pt x="403639" y="266912"/>
                  <a:pt x="406220" y="265934"/>
                  <a:pt x="408178" y="263979"/>
                </a:cubicBezTo>
                <a:lnTo>
                  <a:pt x="536702" y="135634"/>
                </a:lnTo>
                <a:lnTo>
                  <a:pt x="536702" y="182030"/>
                </a:lnTo>
                <a:cubicBezTo>
                  <a:pt x="536702" y="187541"/>
                  <a:pt x="541241" y="192074"/>
                  <a:pt x="546848" y="192074"/>
                </a:cubicBezTo>
                <a:cubicBezTo>
                  <a:pt x="552456" y="192074"/>
                  <a:pt x="556995" y="187541"/>
                  <a:pt x="556995" y="182030"/>
                </a:cubicBezTo>
                <a:lnTo>
                  <a:pt x="556995" y="111191"/>
                </a:lnTo>
                <a:cubicBezTo>
                  <a:pt x="556995" y="109858"/>
                  <a:pt x="556728" y="108614"/>
                  <a:pt x="556194" y="107369"/>
                </a:cubicBezTo>
                <a:cubicBezTo>
                  <a:pt x="555126" y="104881"/>
                  <a:pt x="553168" y="102925"/>
                  <a:pt x="550676" y="101859"/>
                </a:cubicBezTo>
                <a:cubicBezTo>
                  <a:pt x="549519" y="101325"/>
                  <a:pt x="548184" y="101059"/>
                  <a:pt x="546848" y="101059"/>
                </a:cubicBezTo>
                <a:close/>
                <a:moveTo>
                  <a:pt x="101288" y="80882"/>
                </a:moveTo>
                <a:cubicBezTo>
                  <a:pt x="95681" y="80882"/>
                  <a:pt x="91141" y="85415"/>
                  <a:pt x="91141" y="91015"/>
                </a:cubicBezTo>
                <a:cubicBezTo>
                  <a:pt x="91141" y="96526"/>
                  <a:pt x="95681" y="101059"/>
                  <a:pt x="101288" y="101059"/>
                </a:cubicBezTo>
                <a:lnTo>
                  <a:pt x="121492" y="101059"/>
                </a:lnTo>
                <a:cubicBezTo>
                  <a:pt x="127100" y="101059"/>
                  <a:pt x="131639" y="96526"/>
                  <a:pt x="131639" y="91015"/>
                </a:cubicBezTo>
                <a:cubicBezTo>
                  <a:pt x="131639" y="85415"/>
                  <a:pt x="127100" y="80882"/>
                  <a:pt x="121492" y="80882"/>
                </a:cubicBezTo>
                <a:close/>
                <a:moveTo>
                  <a:pt x="60791" y="70750"/>
                </a:moveTo>
                <a:cubicBezTo>
                  <a:pt x="55183" y="70750"/>
                  <a:pt x="50644" y="75283"/>
                  <a:pt x="50644" y="80882"/>
                </a:cubicBezTo>
                <a:lnTo>
                  <a:pt x="50644" y="303354"/>
                </a:lnTo>
                <a:cubicBezTo>
                  <a:pt x="50644" y="308953"/>
                  <a:pt x="55183" y="313486"/>
                  <a:pt x="60791" y="313486"/>
                </a:cubicBezTo>
                <a:cubicBezTo>
                  <a:pt x="66309" y="313486"/>
                  <a:pt x="70848" y="308953"/>
                  <a:pt x="70848" y="303354"/>
                </a:cubicBezTo>
                <a:lnTo>
                  <a:pt x="70848" y="80882"/>
                </a:lnTo>
                <a:cubicBezTo>
                  <a:pt x="70848" y="75283"/>
                  <a:pt x="66309" y="70750"/>
                  <a:pt x="60791" y="70750"/>
                </a:cubicBezTo>
                <a:close/>
                <a:moveTo>
                  <a:pt x="45571" y="0"/>
                </a:moveTo>
                <a:lnTo>
                  <a:pt x="562068" y="0"/>
                </a:lnTo>
                <a:cubicBezTo>
                  <a:pt x="587168" y="0"/>
                  <a:pt x="607639" y="20354"/>
                  <a:pt x="607639" y="45507"/>
                </a:cubicBezTo>
                <a:lnTo>
                  <a:pt x="607639" y="343795"/>
                </a:lnTo>
                <a:lnTo>
                  <a:pt x="0" y="343795"/>
                </a:lnTo>
                <a:lnTo>
                  <a:pt x="0" y="45507"/>
                </a:lnTo>
                <a:cubicBezTo>
                  <a:pt x="0" y="20354"/>
                  <a:pt x="20471" y="0"/>
                  <a:pt x="45571" y="0"/>
                </a:cubicBezTo>
                <a:close/>
              </a:path>
            </a:pathLst>
          </a:custGeom>
          <a:solidFill>
            <a:schemeClr val="bg1"/>
          </a:solidFill>
          <a:ln>
            <a:noFill/>
          </a:ln>
        </p:spPr>
      </p:sp>
      <p:sp>
        <p:nvSpPr>
          <p:cNvPr id="12" name="椭圆 11"/>
          <p:cNvSpPr/>
          <p:nvPr userDrawn="1"/>
        </p:nvSpPr>
        <p:spPr>
          <a:xfrm>
            <a:off x="4887026" y="1555433"/>
            <a:ext cx="694007" cy="648000"/>
          </a:xfrm>
          <a:prstGeom prst="ellipse">
            <a:avLst/>
          </a:pr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rgbClr val="FFFFFF"/>
                </a:solidFill>
                <a:latin typeface="阿里巴巴普惠体 R" charset="0"/>
                <a:ea typeface="阿里巴巴普惠体 R" charset="0"/>
                <a:cs typeface="阿里巴巴普惠体 R" charset="0"/>
              </a:rPr>
              <a:t>01</a:t>
            </a:r>
            <a:endParaRPr lang="zh-CN" altLang="en-US" sz="2000">
              <a:solidFill>
                <a:srgbClr val="FFFFFF"/>
              </a:solidFill>
              <a:latin typeface="阿里巴巴普惠体 R" charset="0"/>
              <a:ea typeface="阿里巴巴普惠体 R" charset="0"/>
              <a:cs typeface="阿里巴巴普惠体 R" charset="0"/>
            </a:endParaRPr>
          </a:p>
        </p:txBody>
      </p:sp>
      <p:sp>
        <p:nvSpPr>
          <p:cNvPr id="13" name="文本占位符 63"/>
          <p:cNvSpPr>
            <a:spLocks noGrp="1"/>
          </p:cNvSpPr>
          <p:nvPr/>
        </p:nvSpPr>
        <p:spPr>
          <a:xfrm>
            <a:off x="5708055" y="1555433"/>
            <a:ext cx="5353209" cy="546735"/>
          </a:xfrm>
          <a:prstGeom prst="rect">
            <a:avLst/>
          </a:prstGeom>
          <a:effectLst/>
        </p:spPr>
        <p:txBody>
          <a:bodyPr vert="horz" lIns="101600" tIns="38100" rIns="76200" bIns="38100" rtlCol="0" anchor="t" anchorCtr="0">
            <a:noAutofit/>
          </a:bodyPr>
          <a:lstStyle>
            <a:lvl1pPr marL="0" indent="0" algn="r"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strike="noStrike" noProof="1">
                <a:solidFill>
                  <a:schemeClr val="tx1"/>
                </a:solidFill>
              </a:rPr>
              <a:t>加强湖湘文化的国际传播能力建设，特别是运用现代数据分析和技术手段，系统地评估其传播效果及策略，具有重要的现实意义。</a:t>
            </a:r>
            <a:endParaRPr lang="zh-CN" altLang="en-US" strike="noStrike" noProof="1">
              <a:solidFill>
                <a:schemeClr val="tx1"/>
              </a:solidFill>
            </a:endParaRPr>
          </a:p>
        </p:txBody>
      </p:sp>
      <p:sp>
        <p:nvSpPr>
          <p:cNvPr id="14" name="文本占位符 64"/>
          <p:cNvSpPr>
            <a:spLocks noGrp="1"/>
          </p:cNvSpPr>
          <p:nvPr/>
        </p:nvSpPr>
        <p:spPr>
          <a:xfrm>
            <a:off x="5683102" y="1198178"/>
            <a:ext cx="1794423" cy="354982"/>
          </a:xfrm>
          <a:prstGeom prst="rect">
            <a:avLst/>
          </a:prstGeom>
          <a:effectLst/>
        </p:spPr>
        <p:txBody>
          <a:bodyPr vert="horz" lIns="101600" tIns="38100" rIns="76200" bIns="38100" rtlCol="0" anchor="t" anchorCtr="0">
            <a:noAutofit/>
          </a:bodyPr>
          <a:lstStyle>
            <a:lvl1pPr marL="0" indent="0" algn="r" eaLnBrk="1" fontAlgn="auto" latinLnBrk="0" hangingPunct="1">
              <a:lnSpc>
                <a:spcPct val="100000"/>
              </a:lnSpc>
              <a:spcAft>
                <a:spcPts val="0"/>
              </a:spcAft>
              <a:buNone/>
              <a:defRPr sz="1800" b="0" u="none" strike="noStrike" kern="1200" cap="none" spc="200" normalizeH="0" baseline="0">
                <a:solidFill>
                  <a:srgbClr val="A08384"/>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chemeClr val="tx1"/>
                </a:solidFill>
                <a:uFillTx/>
                <a:latin typeface="阿里巴巴普惠体 R" charset="0"/>
                <a:ea typeface="阿里巴巴普惠体 R" charset="0"/>
              </a:rPr>
              <a:t>实用性</a:t>
            </a:r>
            <a:endParaRPr lang="zh-CN" altLang="en-US">
              <a:solidFill>
                <a:schemeClr val="tx1"/>
              </a:solidFill>
              <a:uFillTx/>
              <a:latin typeface="阿里巴巴普惠体 R" charset="0"/>
              <a:ea typeface="阿里巴巴普惠体 R" charset="0"/>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graphicFrame>
        <p:nvGraphicFramePr>
          <p:cNvPr id="17" name="表格 16"/>
          <p:cNvGraphicFramePr/>
          <p:nvPr/>
        </p:nvGraphicFramePr>
        <p:xfrm>
          <a:off x="1403350" y="2379663"/>
          <a:ext cx="7733665" cy="2611895"/>
        </p:xfrm>
        <a:graphic>
          <a:graphicData uri="http://schemas.openxmlformats.org/drawingml/2006/table">
            <a:tbl>
              <a:tblPr/>
              <a:tblGrid>
                <a:gridCol w="2274570"/>
                <a:gridCol w="3648710"/>
                <a:gridCol w="1810385"/>
              </a:tblGrid>
              <a:tr h="527200">
                <a:tc>
                  <a:txBody>
                    <a:bodyPr/>
                    <a:p>
                      <a:pPr indent="0">
                        <a:buNone/>
                      </a:pPr>
                      <a:r>
                        <a:rPr lang="zh-CN" altLang="en-US" sz="1600"/>
                        <a:t>程序设计语言</a:t>
                      </a:r>
                      <a:endParaRPr lang="zh-CN" altLang="en-US" sz="1600"/>
                    </a:p>
                  </a:txBody>
                  <a:tcPr marL="165100" marR="165100" marT="76200" marB="76200">
                    <a:lnL>
                      <a:noFill/>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2F2F2">
                        <a:alpha val="100000"/>
                      </a:srgbClr>
                    </a:solidFill>
                  </a:tcPr>
                </a:tc>
                <a:tc>
                  <a:txBody>
                    <a:bodyPr/>
                    <a:p>
                      <a:pPr indent="0">
                        <a:buNone/>
                      </a:pPr>
                      <a:r>
                        <a:rPr lang="en-US" altLang="zh-CN" sz="1600"/>
                        <a:t>Python</a:t>
                      </a:r>
                      <a:endParaRPr lang="zh-CN" altLang="en-US" sz="1600"/>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2F2F2">
                        <a:alpha val="100000"/>
                      </a:srgbClr>
                    </a:solidFill>
                  </a:tcPr>
                </a:tc>
                <a:tc>
                  <a:txBody>
                    <a:bodyPr/>
                    <a:p>
                      <a:pPr indent="0">
                        <a:buNone/>
                      </a:pPr>
                      <a:r>
                        <a:rPr lang="en-US" altLang="zh-CN" sz="1600"/>
                        <a:t>3.12</a:t>
                      </a:r>
                      <a:endParaRPr lang="zh-CN" altLang="en-US" sz="1600"/>
                    </a:p>
                  </a:txBody>
                  <a:tcPr marL="165100" marR="165100" marT="76200" marB="76200">
                    <a:lnL w="9525" cap="flat" cmpd="sng">
                      <a:solidFill>
                        <a:srgbClr val="000000"/>
                      </a:solidFill>
                      <a:prstDash val="solid"/>
                      <a:headEnd type="none" w="med" len="med"/>
                      <a:tailEnd type="none" w="med" len="med"/>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2F2F2">
                        <a:alpha val="100000"/>
                      </a:srgbClr>
                    </a:solidFill>
                  </a:tcPr>
                </a:tc>
              </a:tr>
              <a:tr h="532049">
                <a:tc>
                  <a:txBody>
                    <a:bodyPr/>
                    <a:p>
                      <a:pPr indent="0">
                        <a:buNone/>
                      </a:pPr>
                      <a:r>
                        <a:rPr lang="zh-CN" altLang="en-US" sz="1600"/>
                        <a:t>开发框架</a:t>
                      </a:r>
                      <a:endParaRPr lang="zh-CN" altLang="en-US" sz="1600"/>
                    </a:p>
                  </a:txBody>
                  <a:tcPr marL="165100" marR="165100" marT="76200" marB="76200">
                    <a:lnL>
                      <a:noFill/>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zh-CN" sz="1600"/>
                        <a:t>Vue</a:t>
                      </a:r>
                      <a:endParaRPr lang="zh-CN" altLang="en-US" sz="1600"/>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zh-CN" sz="1600"/>
                        <a:t>5.0.8</a:t>
                      </a:r>
                      <a:endParaRPr lang="zh-CN" altLang="en-US" sz="1600"/>
                    </a:p>
                  </a:txBody>
                  <a:tcPr marL="165100" marR="165100" marT="76200" marB="76200">
                    <a:lnL w="9525" cap="flat" cmpd="sng">
                      <a:solidFill>
                        <a:srgbClr val="000000"/>
                      </a:solidFill>
                      <a:prstDash val="solid"/>
                      <a:headEnd type="none" w="med" len="med"/>
                      <a:tailEnd type="none" w="med" len="med"/>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20908">
                <a:tc>
                  <a:txBody>
                    <a:bodyPr/>
                    <a:p>
                      <a:pPr indent="0">
                        <a:buNone/>
                      </a:pPr>
                      <a:r>
                        <a:rPr lang="en-US" altLang="zh-CN" sz="1600"/>
                        <a:t>IDE</a:t>
                      </a:r>
                      <a:endParaRPr lang="zh-CN" altLang="en-US" sz="1600"/>
                    </a:p>
                  </a:txBody>
                  <a:tcPr marL="165100" marR="165100" marT="76200" marB="76200">
                    <a:lnL>
                      <a:noFill/>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2F2F2">
                        <a:alpha val="100000"/>
                      </a:srgbClr>
                    </a:solidFill>
                  </a:tcPr>
                </a:tc>
                <a:tc>
                  <a:txBody>
                    <a:bodyPr/>
                    <a:p>
                      <a:pPr indent="0">
                        <a:buNone/>
                      </a:pPr>
                      <a:r>
                        <a:rPr lang="en-US" altLang="zh-CN" sz="1600"/>
                        <a:t>Visual Studio Code</a:t>
                      </a:r>
                      <a:endParaRPr lang="zh-CN" altLang="en-US" sz="1600"/>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2F2F2">
                        <a:alpha val="100000"/>
                      </a:srgbClr>
                    </a:solidFill>
                  </a:tcPr>
                </a:tc>
                <a:tc>
                  <a:txBody>
                    <a:bodyPr/>
                    <a:p>
                      <a:pPr indent="0">
                        <a:buNone/>
                      </a:pPr>
                      <a:r>
                        <a:rPr lang="en-US" altLang="zh-CN" sz="1600"/>
                        <a:t>1.95.1</a:t>
                      </a:r>
                      <a:endParaRPr lang="zh-CN" altLang="en-US" sz="1600"/>
                    </a:p>
                  </a:txBody>
                  <a:tcPr marL="165100" marR="165100" marT="76200" marB="76200">
                    <a:lnL w="9525" cap="flat" cmpd="sng">
                      <a:solidFill>
                        <a:srgbClr val="000000"/>
                      </a:solidFill>
                      <a:prstDash val="solid"/>
                      <a:headEnd type="none" w="med" len="med"/>
                      <a:tailEnd type="none" w="med" len="med"/>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2F2F2">
                        <a:alpha val="100000"/>
                      </a:srgbClr>
                    </a:solidFill>
                  </a:tcPr>
                </a:tc>
              </a:tr>
              <a:tr h="510403">
                <a:tc>
                  <a:txBody>
                    <a:bodyPr/>
                    <a:p>
                      <a:pPr indent="0">
                        <a:buNone/>
                      </a:pPr>
                      <a:r>
                        <a:rPr lang="zh-CN" altLang="en-US" sz="1600"/>
                        <a:t>框架</a:t>
                      </a:r>
                      <a:endParaRPr lang="zh-CN" altLang="en-US" sz="1600"/>
                    </a:p>
                  </a:txBody>
                  <a:tcPr marL="165100" marR="165100" marT="76200" marB="76200">
                    <a:lnL>
                      <a:noFill/>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zh-CN" sz="1600"/>
                        <a:t>Django</a:t>
                      </a:r>
                      <a:endParaRPr lang="zh-CN" altLang="en-US" sz="1600"/>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zh-CN" sz="1600"/>
                        <a:t>5.1.3</a:t>
                      </a:r>
                      <a:endParaRPr lang="zh-CN" altLang="en-US" sz="1600"/>
                    </a:p>
                  </a:txBody>
                  <a:tcPr marL="165100" marR="165100" marT="76200" marB="76200">
                    <a:lnL w="9525" cap="flat" cmpd="sng">
                      <a:solidFill>
                        <a:srgbClr val="000000"/>
                      </a:solidFill>
                      <a:prstDash val="solid"/>
                      <a:headEnd type="none" w="med" len="med"/>
                      <a:tailEnd type="none" w="med" len="med"/>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21335">
                <a:tc>
                  <a:txBody>
                    <a:bodyPr/>
                    <a:p>
                      <a:pPr indent="0">
                        <a:buNone/>
                      </a:pPr>
                      <a:r>
                        <a:rPr lang="zh-CN" altLang="en-US" sz="1600"/>
                        <a:t>原型设计工具</a:t>
                      </a:r>
                      <a:endParaRPr lang="zh-CN" altLang="en-US" sz="1600"/>
                    </a:p>
                  </a:txBody>
                  <a:tcPr marL="165100" marR="165100" marT="76200" marB="76200">
                    <a:lnL>
                      <a:noFill/>
                    </a:lnL>
                    <a:lnR w="9525" cmpd="sng">
                      <a:solidFill>
                        <a:srgbClr val="000000">
                          <a:alpha val="100000"/>
                        </a:srgbClr>
                      </a:solidFill>
                      <a:prstDash val="solid"/>
                      <a:miter lim="800000"/>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2F2F2">
                        <a:alpha val="100000"/>
                      </a:srgbClr>
                    </a:solidFill>
                  </a:tcPr>
                </a:tc>
                <a:tc>
                  <a:txBody>
                    <a:bodyPr/>
                    <a:p>
                      <a:pPr indent="0">
                        <a:buNone/>
                      </a:pPr>
                      <a:r>
                        <a:rPr lang="en-US" altLang="zh-CN" sz="1600"/>
                        <a:t>Axure RP</a:t>
                      </a:r>
                      <a:endParaRPr lang="zh-CN" altLang="en-US" sz="1600"/>
                    </a:p>
                  </a:txBody>
                  <a:tcPr marL="165100" marR="165100" marT="76200" marB="76200">
                    <a:lnL w="9525" cmpd="sng">
                      <a:solidFill>
                        <a:srgbClr val="000000">
                          <a:alpha val="100000"/>
                        </a:srgbClr>
                      </a:solidFill>
                      <a:prstDash val="solid"/>
                      <a:miter lim="800000"/>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2F2F2">
                        <a:alpha val="100000"/>
                      </a:srgbClr>
                    </a:solidFill>
                  </a:tcPr>
                </a:tc>
                <a:tc>
                  <a:txBody>
                    <a:bodyPr/>
                    <a:p>
                      <a:pPr indent="0">
                        <a:buNone/>
                      </a:pPr>
                      <a:r>
                        <a:rPr lang="en-US" altLang="zh-CN" sz="1600"/>
                        <a:t>11</a:t>
                      </a:r>
                      <a:endParaRPr lang="zh-CN" altLang="en-US" sz="1600"/>
                    </a:p>
                  </a:txBody>
                  <a:tcPr marL="165100" marR="165100" marT="76200" marB="76200">
                    <a:lnL w="9525" cap="flat" cmpd="sng">
                      <a:solidFill>
                        <a:srgbClr val="000000"/>
                      </a:solidFill>
                      <a:prstDash val="solid"/>
                      <a:headEnd type="none" w="med" len="med"/>
                      <a:tailEnd type="none" w="med" len="med"/>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2F2F2">
                        <a:alpha val="100000"/>
                      </a:srgbClr>
                    </a:solidFill>
                  </a:tcPr>
                </a:tc>
              </a:tr>
            </a:tbl>
          </a:graphicData>
        </a:graphic>
      </p:graphicFrame>
      <p:sp>
        <p:nvSpPr>
          <p:cNvPr id="18" name="文本框 17"/>
          <p:cNvSpPr txBox="1"/>
          <p:nvPr/>
        </p:nvSpPr>
        <p:spPr>
          <a:xfrm>
            <a:off x="1287145" y="1546226"/>
            <a:ext cx="7315200" cy="460375"/>
          </a:xfrm>
          <a:prstGeom prst="rect">
            <a:avLst/>
          </a:prstGeom>
          <a:noFill/>
        </p:spPr>
        <p:txBody>
          <a:bodyPr wrap="square" rtlCol="0" anchor="t">
            <a:spAutoFit/>
          </a:bodyPr>
          <a:p>
            <a:r>
              <a:rPr lang="zh-CN" altLang="en-US" sz="2400" b="1"/>
              <a:t>-产品所用编程语言及</a:t>
            </a:r>
            <a:r>
              <a:rPr lang="en-US" altLang="zh-CN" sz="2400" b="1"/>
              <a:t>IDE</a:t>
            </a:r>
            <a:r>
              <a:rPr lang="zh-CN" altLang="en-US" sz="2400" b="1"/>
              <a:t>、平台、框架等</a:t>
            </a:r>
            <a:endParaRPr lang="zh-CN" altLang="en-US" sz="2400" b="1"/>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graphicFrame>
        <p:nvGraphicFramePr>
          <p:cNvPr id="3" name="表格 2"/>
          <p:cNvGraphicFramePr/>
          <p:nvPr/>
        </p:nvGraphicFramePr>
        <p:xfrm>
          <a:off x="1125855" y="2544445"/>
          <a:ext cx="3700780" cy="2286000"/>
        </p:xfrm>
        <a:graphic>
          <a:graphicData uri="http://schemas.openxmlformats.org/drawingml/2006/table">
            <a:tbl>
              <a:tblPr/>
              <a:tblGrid>
                <a:gridCol w="1421130"/>
                <a:gridCol w="2279650"/>
              </a:tblGrid>
              <a:tr h="457200">
                <a:tc>
                  <a:txBody>
                    <a:bodyPr/>
                    <a:p>
                      <a:pPr indent="0" algn="ctr">
                        <a:buNone/>
                      </a:pPr>
                      <a:r>
                        <a:rPr lang="zh-CN" altLang="en-US" sz="2000" b="0">
                          <a:solidFill>
                            <a:schemeClr val="tx1"/>
                          </a:solidFill>
                        </a:rPr>
                        <a:t>陆雨昕</a:t>
                      </a:r>
                      <a:endParaRPr lang="zh-CN" altLang="en-US" sz="2000" b="0">
                        <a:solidFill>
                          <a:schemeClr val="tx1"/>
                        </a:solidFill>
                      </a:endParaRPr>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zh-CN" altLang="en-US" sz="1600" b="1"/>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57200">
                <a:tc>
                  <a:txBody>
                    <a:bodyPr/>
                    <a:p>
                      <a:pPr indent="0" algn="ctr">
                        <a:buNone/>
                      </a:pPr>
                      <a:r>
                        <a:rPr lang="zh-CN" altLang="en-US" sz="2000" b="0">
                          <a:solidFill>
                            <a:schemeClr val="tx1"/>
                          </a:solidFill>
                        </a:rPr>
                        <a:t>刘孟煊</a:t>
                      </a:r>
                      <a:endParaRPr lang="zh-CN" altLang="en-US" sz="2000" b="0">
                        <a:solidFill>
                          <a:schemeClr val="tx1"/>
                        </a:solidFill>
                      </a:endParaRPr>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zh-CN" altLang="en-US" sz="1600" b="1"/>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57200">
                <a:tc>
                  <a:txBody>
                    <a:bodyPr/>
                    <a:p>
                      <a:pPr indent="0" algn="ctr">
                        <a:buNone/>
                      </a:pPr>
                      <a:r>
                        <a:rPr lang="zh-CN" altLang="en-US" sz="2000" b="0">
                          <a:solidFill>
                            <a:schemeClr val="tx1"/>
                          </a:solidFill>
                        </a:rPr>
                        <a:t>郑佳</a:t>
                      </a:r>
                      <a:endParaRPr lang="zh-CN" altLang="en-US" sz="2000" b="0">
                        <a:solidFill>
                          <a:schemeClr val="tx1"/>
                        </a:solidFill>
                      </a:endParaRPr>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zh-CN" altLang="en-US" sz="1600" b="1"/>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57200">
                <a:tc>
                  <a:txBody>
                    <a:bodyPr/>
                    <a:p>
                      <a:pPr indent="0" algn="ctr">
                        <a:buNone/>
                      </a:pPr>
                      <a:r>
                        <a:rPr lang="zh-CN" altLang="en-US" sz="2000" b="0">
                          <a:solidFill>
                            <a:schemeClr val="tx1"/>
                          </a:solidFill>
                        </a:rPr>
                        <a:t>蒋宇晨</a:t>
                      </a:r>
                      <a:endParaRPr lang="zh-CN" altLang="en-US" sz="2000" b="0">
                        <a:solidFill>
                          <a:schemeClr val="tx1"/>
                        </a:solidFill>
                      </a:endParaRPr>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zh-CN" altLang="en-US" sz="1600" b="1"/>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57200">
                <a:tc>
                  <a:txBody>
                    <a:bodyPr/>
                    <a:p>
                      <a:pPr indent="0" algn="ctr">
                        <a:buNone/>
                      </a:pPr>
                      <a:r>
                        <a:rPr lang="zh-CN" altLang="en-US" sz="2000" b="0">
                          <a:solidFill>
                            <a:schemeClr val="tx1"/>
                          </a:solidFill>
                        </a:rPr>
                        <a:t>刁磊</a:t>
                      </a:r>
                      <a:endParaRPr lang="zh-CN" altLang="en-US" sz="2000" b="0">
                        <a:solidFill>
                          <a:schemeClr val="tx1"/>
                        </a:solidFill>
                      </a:endParaRPr>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zh-CN" sz="1600" b="1">
                        <a:solidFill>
                          <a:schemeClr val="tx1"/>
                        </a:solidFill>
                      </a:endParaRPr>
                    </a:p>
                  </a:txBody>
                  <a:tcPr marL="165100" marR="165100" marT="76200" marB="762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607695" y="1349375"/>
            <a:ext cx="10839450" cy="811183"/>
          </a:xfrm>
          <a:prstGeom prst="rect">
            <a:avLst/>
          </a:prstGeom>
          <a:noFill/>
        </p:spPr>
        <p:txBody>
          <a:bodyPr wrap="square" rtlCol="0" anchor="t">
            <a:noAutofit/>
          </a:bodyPr>
          <a:p>
            <a:r>
              <a:rPr lang="zh-CN" altLang="en-US" sz="2200" b="1"/>
              <a:t>代码仓库链接</a:t>
            </a:r>
            <a:r>
              <a:rPr lang="en-US" altLang="zh-CN" sz="2200" b="1"/>
              <a:t>:</a:t>
            </a:r>
            <a:r>
              <a:rPr lang="en-US" altLang="zh-CN" sz="2200" b="1">
                <a:hlinkClick r:id="rId1"/>
              </a:rPr>
              <a:t>https://github.com/Deeraniy/HX_cultural_transmission_sys.git</a:t>
            </a:r>
            <a:endParaRPr lang="zh-CN" altLang="en-US" sz="2200" b="1"/>
          </a:p>
          <a:p>
            <a:r>
              <a:rPr lang="zh-CN" altLang="en-US" sz="2200" b="1"/>
              <a:t>及代码提交历史截图</a:t>
            </a:r>
            <a:endParaRPr lang="zh-CN" altLang="en-US" sz="2200" b="1"/>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graphicFrame>
        <p:nvGraphicFramePr>
          <p:cNvPr id="5" name="表格 4"/>
          <p:cNvGraphicFramePr/>
          <p:nvPr/>
        </p:nvGraphicFramePr>
        <p:xfrm>
          <a:off x="1028700" y="1811353"/>
          <a:ext cx="10134600" cy="4530090"/>
        </p:xfrm>
        <a:graphic>
          <a:graphicData uri="http://schemas.openxmlformats.org/drawingml/2006/table">
            <a:tbl>
              <a:tblPr firstRow="1" bandRow="1">
                <a:tableStyleId>{5940675A-B579-460E-94D1-54222C63F5DA}</a:tableStyleId>
              </a:tblPr>
              <a:tblGrid>
                <a:gridCol w="1082674"/>
                <a:gridCol w="1906906"/>
                <a:gridCol w="2718435"/>
                <a:gridCol w="4426585"/>
              </a:tblGrid>
              <a:tr h="398145">
                <a:tc>
                  <a:txBody>
                    <a:bodyPr/>
                    <a:p>
                      <a:pPr indent="0" algn="ctr">
                        <a:buNone/>
                      </a:pPr>
                      <a:r>
                        <a:rPr lang="zh-CN" sz="1200" b="1">
                          <a:solidFill>
                            <a:srgbClr val="000000"/>
                          </a:solidFill>
                          <a:latin typeface="Arial" panose="020B0604020202020204" pitchFamily="34" charset="0"/>
                          <a:ea typeface="宋体" panose="02010600030101010101" pitchFamily="2" charset="-122"/>
                        </a:rPr>
                        <a:t>问题类别</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lgn="ctr">
                        <a:buNone/>
                      </a:pPr>
                      <a:r>
                        <a:rPr lang="zh-CN" sz="1200" b="1">
                          <a:solidFill>
                            <a:srgbClr val="000000"/>
                          </a:solidFill>
                          <a:latin typeface="Arial" panose="020B0604020202020204" pitchFamily="34" charset="0"/>
                          <a:ea typeface="宋体" panose="02010600030101010101" pitchFamily="2" charset="-122"/>
                        </a:rPr>
                        <a:t>问题名称</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lgn="ctr">
                        <a:buNone/>
                      </a:pPr>
                      <a:r>
                        <a:rPr lang="zh-CN" sz="1200" b="1">
                          <a:solidFill>
                            <a:srgbClr val="000000"/>
                          </a:solidFill>
                          <a:latin typeface="Arial" panose="020B0604020202020204" pitchFamily="34" charset="0"/>
                          <a:ea typeface="宋体" panose="02010600030101010101" pitchFamily="2" charset="-122"/>
                        </a:rPr>
                        <a:t>发生原因</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lgn="ctr">
                        <a:buNone/>
                      </a:pPr>
                      <a:r>
                        <a:rPr lang="zh-CN" sz="1200" b="1">
                          <a:solidFill>
                            <a:srgbClr val="000000"/>
                          </a:solidFill>
                          <a:latin typeface="Arial" panose="020B0604020202020204" pitchFamily="34" charset="0"/>
                          <a:ea typeface="宋体" panose="02010600030101010101" pitchFamily="2" charset="-122"/>
                        </a:rPr>
                        <a:t>解决办法</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442595">
                <a:tc rowSpan="2">
                  <a:txBody>
                    <a:bodyPr/>
                    <a:p>
                      <a:pPr indent="0" algn="ctr">
                        <a:buNone/>
                      </a:pPr>
                      <a:r>
                        <a:rPr lang="zh-CN" sz="1200" b="1">
                          <a:solidFill>
                            <a:srgbClr val="000000"/>
                          </a:solidFill>
                          <a:latin typeface="Arial" panose="020B0604020202020204" pitchFamily="34" charset="0"/>
                          <a:ea typeface="宋体" panose="02010600030101010101" pitchFamily="2" charset="-122"/>
                        </a:rPr>
                        <a:t>前端(Vue)</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p>
                      <a:pPr indent="0">
                        <a:buNone/>
                      </a:pPr>
                      <a:r>
                        <a:rPr lang="zh-CN" sz="1200" b="0">
                          <a:solidFill>
                            <a:srgbClr val="000000"/>
                          </a:solidFill>
                          <a:latin typeface="Arial" panose="020B0604020202020204" pitchFamily="34" charset="0"/>
                          <a:ea typeface="宋体" panose="02010600030101010101" pitchFamily="2" charset="-122"/>
                        </a:rPr>
                        <a:t>跨域问题 (CORS)</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p>
                      <a:pPr indent="0">
                        <a:buNone/>
                      </a:pPr>
                      <a:r>
                        <a:rPr lang="zh-CN" sz="1200" b="0">
                          <a:solidFill>
                            <a:srgbClr val="000000"/>
                          </a:solidFill>
                          <a:latin typeface="Arial" panose="020B0604020202020204" pitchFamily="34" charset="0"/>
                          <a:ea typeface="宋体" panose="02010600030101010101" pitchFamily="2" charset="-122"/>
                        </a:rPr>
                        <a:t>前端与后端在不同域名或端口时，浏览器会阻止跨域请求。</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b="0">
                          <a:solidFill>
                            <a:srgbClr val="000000"/>
                          </a:solidFill>
                          <a:latin typeface="Arial" panose="020B0604020202020204" pitchFamily="34" charset="0"/>
                          <a:ea typeface="宋体" panose="02010600030101010101" pitchFamily="2" charset="-122"/>
                        </a:rPr>
                        <a:t>1. 在 Django 后端配置 CORS，使用 django-cors-headers包。</a:t>
                      </a:r>
                      <a:endParaRPr lang="en-US" altLang="en-US" sz="1200" b="0">
                        <a:solidFill>
                          <a:srgbClr val="000000"/>
                        </a:solidFill>
                        <a:latin typeface="宋体" panose="02010600030101010101" pitchFamily="2" charset="-122"/>
                      </a:endParaRPr>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44323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b="0">
                          <a:solidFill>
                            <a:srgbClr val="000000"/>
                          </a:solidFill>
                          <a:latin typeface="Arial" panose="020B0604020202020204" pitchFamily="34" charset="0"/>
                          <a:ea typeface="宋体" panose="02010600030101010101" pitchFamily="2" charset="-122"/>
                        </a:rPr>
                        <a:t>2. 配置前端发送请求时的 headers，确保带上正确的凭证。</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442595">
                <a:tc rowSpan="2">
                  <a:txBody>
                    <a:bodyPr/>
                    <a:p>
                      <a:pPr indent="0" algn="ctr">
                        <a:buNone/>
                      </a:pPr>
                      <a:r>
                        <a:rPr lang="zh-CN" sz="1200" b="1">
                          <a:solidFill>
                            <a:srgbClr val="000000"/>
                          </a:solidFill>
                          <a:latin typeface="Arial" panose="020B0604020202020204" pitchFamily="34" charset="0"/>
                          <a:ea typeface="宋体" panose="02010600030101010101" pitchFamily="2" charset="-122"/>
                        </a:rPr>
                        <a:t>前端(Vue)</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p>
                      <a:pPr indent="0">
                        <a:buNone/>
                      </a:pPr>
                      <a:r>
                        <a:rPr lang="zh-CN" sz="1200" b="0">
                          <a:solidFill>
                            <a:srgbClr val="000000"/>
                          </a:solidFill>
                          <a:latin typeface="Arial" panose="020B0604020202020204" pitchFamily="34" charset="0"/>
                          <a:ea typeface="宋体" panose="02010600030101010101" pitchFamily="2" charset="-122"/>
                        </a:rPr>
                        <a:t>路由跳转不生效</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p>
                      <a:pPr indent="0">
                        <a:buNone/>
                      </a:pPr>
                      <a:r>
                        <a:rPr lang="zh-CN" sz="1200" b="0">
                          <a:solidFill>
                            <a:srgbClr val="000000"/>
                          </a:solidFill>
                          <a:latin typeface="Arial" panose="020B0604020202020204" pitchFamily="34" charset="0"/>
                          <a:ea typeface="宋体" panose="02010600030101010101" pitchFamily="2" charset="-122"/>
                        </a:rPr>
                        <a:t>Vue 路由配置错误，或前端在 SPA 模式下没有正确处理浏览器的历史记录。</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b="0">
                          <a:solidFill>
                            <a:srgbClr val="000000"/>
                          </a:solidFill>
                          <a:latin typeface="Arial" panose="020B0604020202020204" pitchFamily="34" charset="0"/>
                          <a:ea typeface="宋体" panose="02010600030101010101" pitchFamily="2" charset="-122"/>
                        </a:rPr>
                        <a:t>1. 检查 Vue Router 配置是否正确，确保 history模式开启。</a:t>
                      </a:r>
                      <a:endParaRPr lang="en-US" altLang="en-US" sz="1200" b="0">
                        <a:solidFill>
                          <a:srgbClr val="000000"/>
                        </a:solidFill>
                        <a:latin typeface="宋体" panose="02010600030101010101" pitchFamily="2" charset="-122"/>
                      </a:endParaRPr>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44323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b="0">
                          <a:solidFill>
                            <a:srgbClr val="000000"/>
                          </a:solidFill>
                          <a:latin typeface="Arial" panose="020B0604020202020204" pitchFamily="34" charset="0"/>
                          <a:ea typeface="宋体" panose="02010600030101010101" pitchFamily="2" charset="-122"/>
                        </a:rPr>
                        <a:t>2. 配置 base路径，确保后端服务器能正确渲染页面。</a:t>
                      </a:r>
                      <a:endParaRPr lang="en-US" altLang="en-US" sz="1200" b="0">
                        <a:solidFill>
                          <a:srgbClr val="000000"/>
                        </a:solidFill>
                        <a:latin typeface="宋体" panose="02010600030101010101" pitchFamily="2" charset="-122"/>
                      </a:endParaRPr>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442595">
                <a:tc rowSpan="2">
                  <a:txBody>
                    <a:bodyPr/>
                    <a:p>
                      <a:pPr indent="0" algn="ctr">
                        <a:buNone/>
                      </a:pPr>
                      <a:r>
                        <a:rPr lang="zh-CN" sz="1200" b="1">
                          <a:solidFill>
                            <a:srgbClr val="000000"/>
                          </a:solidFill>
                          <a:latin typeface="Arial" panose="020B0604020202020204" pitchFamily="34" charset="0"/>
                          <a:ea typeface="宋体" panose="02010600030101010101" pitchFamily="2" charset="-122"/>
                        </a:rPr>
                        <a:t>前端(Vue)</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p>
                      <a:pPr indent="0">
                        <a:buNone/>
                      </a:pPr>
                      <a:r>
                        <a:rPr lang="zh-CN" sz="1200" b="0">
                          <a:solidFill>
                            <a:srgbClr val="000000"/>
                          </a:solidFill>
                          <a:latin typeface="Arial" panose="020B0604020202020204" pitchFamily="34" charset="0"/>
                          <a:ea typeface="宋体" panose="02010600030101010101" pitchFamily="2" charset="-122"/>
                        </a:rPr>
                        <a:t>数据绑定与后端数据不一致</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p>
                      <a:pPr indent="0">
                        <a:buNone/>
                      </a:pPr>
                      <a:r>
                        <a:rPr lang="zh-CN" sz="1200" b="0">
                          <a:solidFill>
                            <a:srgbClr val="000000"/>
                          </a:solidFill>
                          <a:latin typeface="Arial" panose="020B0604020202020204" pitchFamily="34" charset="0"/>
                          <a:ea typeface="宋体" panose="02010600030101010101" pitchFamily="2" charset="-122"/>
                        </a:rPr>
                        <a:t>后端接口返回的数据结构与前端预期不同，导致绑定数据时出错。</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b="0">
                          <a:solidFill>
                            <a:srgbClr val="000000"/>
                          </a:solidFill>
                          <a:latin typeface="Arial" panose="020B0604020202020204" pitchFamily="34" charset="0"/>
                          <a:ea typeface="宋体" panose="02010600030101010101" pitchFamily="2" charset="-122"/>
                        </a:rPr>
                        <a:t>1. 确保前后端约定统一的数据格式。</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63373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b="0">
                          <a:solidFill>
                            <a:srgbClr val="000000"/>
                          </a:solidFill>
                          <a:latin typeface="Arial" panose="020B0604020202020204" pitchFamily="34" charset="0"/>
                          <a:ea typeface="宋体" panose="02010600030101010101" pitchFamily="2" charset="-122"/>
                        </a:rPr>
                        <a:t>2. 使用接口调试工具，如 Postman，确保 API 返回数据结构符合前端需求。</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443230">
                <a:tc rowSpan="3">
                  <a:txBody>
                    <a:bodyPr/>
                    <a:p>
                      <a:pPr indent="0" algn="ctr">
                        <a:buNone/>
                      </a:pPr>
                      <a:r>
                        <a:rPr lang="zh-CN" sz="1200" b="1">
                          <a:solidFill>
                            <a:srgbClr val="000000"/>
                          </a:solidFill>
                          <a:latin typeface="Arial" panose="020B0604020202020204" pitchFamily="34" charset="0"/>
                          <a:ea typeface="宋体" panose="02010600030101010101" pitchFamily="2" charset="-122"/>
                        </a:rPr>
                        <a:t>前端(Vue)</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3">
                  <a:txBody>
                    <a:bodyPr/>
                    <a:p>
                      <a:pPr indent="0">
                        <a:buNone/>
                      </a:pPr>
                      <a:r>
                        <a:rPr lang="zh-CN" sz="1200" b="0">
                          <a:solidFill>
                            <a:srgbClr val="000000"/>
                          </a:solidFill>
                          <a:latin typeface="Arial" panose="020B0604020202020204" pitchFamily="34" charset="0"/>
                          <a:ea typeface="宋体" panose="02010600030101010101" pitchFamily="2" charset="-122"/>
                        </a:rPr>
                        <a:t>页面渲染性能问题</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3">
                  <a:txBody>
                    <a:bodyPr/>
                    <a:p>
                      <a:pPr indent="0">
                        <a:buNone/>
                      </a:pPr>
                      <a:r>
                        <a:rPr lang="zh-CN" sz="1200" b="0">
                          <a:solidFill>
                            <a:srgbClr val="000000"/>
                          </a:solidFill>
                          <a:latin typeface="Arial" panose="020B0604020202020204" pitchFamily="34" charset="0"/>
                          <a:ea typeface="宋体" panose="02010600030101010101" pitchFamily="2" charset="-122"/>
                        </a:rPr>
                        <a:t>Vue 渲染时数据量过大或组件树复杂，导致页面卡顿或渲染缓慢。</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b="0">
                          <a:solidFill>
                            <a:srgbClr val="000000"/>
                          </a:solidFill>
                          <a:latin typeface="Arial" panose="020B0604020202020204" pitchFamily="34" charset="0"/>
                          <a:ea typeface="宋体" panose="02010600030101010101" pitchFamily="2" charset="-122"/>
                        </a:rPr>
                        <a:t>1. 使用虚拟滚动（例如：vue-virtual-scroller）。</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9751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b="0">
                          <a:solidFill>
                            <a:srgbClr val="000000"/>
                          </a:solidFill>
                          <a:latin typeface="Arial" panose="020B0604020202020204" pitchFamily="34" charset="0"/>
                          <a:ea typeface="宋体" panose="02010600030101010101" pitchFamily="2" charset="-122"/>
                        </a:rPr>
                        <a:t>2. 采用懒加载技术加载组件。</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44323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b="0">
                          <a:solidFill>
                            <a:srgbClr val="000000"/>
                          </a:solidFill>
                          <a:latin typeface="Arial" panose="020B0604020202020204" pitchFamily="34" charset="0"/>
                          <a:ea typeface="宋体" panose="02010600030101010101" pitchFamily="2" charset="-122"/>
                        </a:rPr>
                        <a:t>3. 优化组件结构，避免不必要的 re-render。</a:t>
                      </a:r>
                      <a:endParaRPr lang="zh-CN" altLang="en-US"/>
                    </a:p>
                  </a:txBody>
                  <a:tcPr marL="12700" marR="12700" marT="127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sp>
        <p:nvSpPr>
          <p:cNvPr id="7" name="文本框 6"/>
          <p:cNvSpPr txBox="1"/>
          <p:nvPr/>
        </p:nvSpPr>
        <p:spPr>
          <a:xfrm>
            <a:off x="1013184" y="1267158"/>
            <a:ext cx="7315200" cy="368300"/>
          </a:xfrm>
          <a:prstGeom prst="rect">
            <a:avLst/>
          </a:prstGeom>
          <a:noFill/>
        </p:spPr>
        <p:txBody>
          <a:bodyPr wrap="square" rtlCol="0" anchor="t">
            <a:spAutoFit/>
          </a:bodyPr>
          <a:p>
            <a:r>
              <a:rPr lang="zh-CN" altLang="en-US" b="1"/>
              <a:t>安装、设计、开发中遇到的主要问题及解决方法汇总</a:t>
            </a:r>
            <a:endParaRPr lang="zh-CN" altLang="en-US" b="1"/>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graphicFrame>
        <p:nvGraphicFramePr>
          <p:cNvPr id="13" name="表格 12"/>
          <p:cNvGraphicFramePr/>
          <p:nvPr/>
        </p:nvGraphicFramePr>
        <p:xfrm>
          <a:off x="868898" y="1285782"/>
          <a:ext cx="10104120" cy="5389880"/>
        </p:xfrm>
        <a:graphic>
          <a:graphicData uri="http://schemas.openxmlformats.org/drawingml/2006/table">
            <a:tbl>
              <a:tblPr firstRow="1" bandRow="1">
                <a:tableStyleId>{5940675A-B579-460E-94D1-54222C63F5DA}</a:tableStyleId>
              </a:tblPr>
              <a:tblGrid>
                <a:gridCol w="1623476"/>
                <a:gridCol w="1730375"/>
                <a:gridCol w="2238375"/>
                <a:gridCol w="4511894"/>
              </a:tblGrid>
              <a:tr h="798195">
                <a:tc>
                  <a:txBody>
                    <a:bodyPr/>
                    <a:p>
                      <a:pPr indent="0" algn="ctr">
                        <a:buNone/>
                      </a:pPr>
                      <a:r>
                        <a:rPr lang="zh-CN" sz="1200" b="1">
                          <a:ea typeface="宋体" panose="02010600030101010101" pitchFamily="2" charset="-122"/>
                        </a:rPr>
                        <a:t>后端</a:t>
                      </a:r>
                      <a:r>
                        <a:rPr lang="en-US" sz="1200" b="1">
                          <a:latin typeface="宋体" panose="02010600030101010101" pitchFamily="2" charset="-122"/>
                        </a:rPr>
                        <a:t>(Django)</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数据库连接池问题</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数据库连接数量限制或长时间未关闭的连接，导致性能瓶颈。</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1. 配置数据库连接池，优化数据库连接数。 </a:t>
                      </a:r>
                      <a:endParaRPr lang="zh-CN" sz="1200">
                        <a:ea typeface="宋体" panose="02010600030101010101" pitchFamily="2" charset="-122"/>
                      </a:endParaRPr>
                    </a:p>
                    <a:p>
                      <a:pPr indent="0">
                        <a:buNone/>
                      </a:pPr>
                      <a:r>
                        <a:rPr lang="zh-CN" sz="1200">
                          <a:ea typeface="宋体" panose="02010600030101010101" pitchFamily="2" charset="-122"/>
                        </a:rPr>
                        <a:t>2. 使用 Django 的 ORM 对象进行连接管理，避免泄漏。</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602615">
                <a:tc>
                  <a:txBody>
                    <a:bodyPr/>
                    <a:p>
                      <a:pPr indent="0" algn="ctr">
                        <a:buNone/>
                      </a:pPr>
                      <a:r>
                        <a:rPr lang="zh-CN" sz="1200" b="1">
                          <a:ea typeface="宋体" panose="02010600030101010101" pitchFamily="2" charset="-122"/>
                        </a:rPr>
                        <a:t>后端</a:t>
                      </a:r>
                      <a:r>
                        <a:rPr lang="en-US" sz="1200" b="1">
                          <a:latin typeface="宋体" panose="02010600030101010101" pitchFamily="2" charset="-122"/>
                        </a:rPr>
                        <a:t>(Django)</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后端接口返回错误/异常</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后端业务逻辑出错，或输入参数未做充分验证，导致接口出错。</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1. 添加请求数据验证逻辑。 </a:t>
                      </a:r>
                      <a:endParaRPr lang="zh-CN" sz="1200">
                        <a:ea typeface="宋体" panose="02010600030101010101" pitchFamily="2" charset="-122"/>
                      </a:endParaRPr>
                    </a:p>
                    <a:p>
                      <a:pPr indent="0">
                        <a:buNone/>
                      </a:pPr>
                      <a:r>
                        <a:rPr lang="zh-CN" sz="1200">
                          <a:ea typeface="宋体" panose="02010600030101010101" pitchFamily="2" charset="-122"/>
                        </a:rPr>
                        <a:t>2. 使用 Django 的 </a:t>
                      </a:r>
                      <a:r>
                        <a:rPr lang="en-US" sz="1200">
                          <a:latin typeface="宋体" panose="02010600030101010101" pitchFamily="2" charset="-122"/>
                        </a:rPr>
                        <a:t>try-except</a:t>
                      </a:r>
                      <a:r>
                        <a:rPr lang="zh-CN" sz="1200">
                          <a:ea typeface="宋体" panose="02010600030101010101" pitchFamily="2" charset="-122"/>
                        </a:rPr>
                        <a:t>语句捕获异常并返回友好的错误信息。</a:t>
                      </a:r>
                      <a:endParaRPr lang="en-US" altLang="en-US" sz="1200">
                        <a:latin typeface="宋体" panose="02010600030101010101" pitchFamily="2" charset="-122"/>
                        <a:ea typeface="宋体" panose="02010600030101010101" pitchFamily="2" charset="-122"/>
                      </a:endParaRPr>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603885">
                <a:tc>
                  <a:txBody>
                    <a:bodyPr/>
                    <a:p>
                      <a:pPr indent="0" algn="ctr">
                        <a:buNone/>
                      </a:pPr>
                      <a:r>
                        <a:rPr lang="zh-CN" sz="1200" b="1">
                          <a:ea typeface="宋体" panose="02010600030101010101" pitchFamily="2" charset="-122"/>
                        </a:rPr>
                        <a:t>后端</a:t>
                      </a:r>
                      <a:r>
                        <a:rPr lang="en-US" sz="1200" b="1">
                          <a:latin typeface="宋体" panose="02010600030101010101" pitchFamily="2" charset="-122"/>
                        </a:rPr>
                        <a:t>(Django)</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API 性能问题</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API 请求响应时间过长，影响前端体验。</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1. 使用数据库索引优化查询性能。 </a:t>
                      </a:r>
                      <a:endParaRPr lang="zh-CN" sz="1200">
                        <a:ea typeface="宋体" panose="02010600030101010101" pitchFamily="2" charset="-122"/>
                      </a:endParaRPr>
                    </a:p>
                    <a:p>
                      <a:pPr indent="0">
                        <a:buNone/>
                      </a:pPr>
                      <a:r>
                        <a:rPr lang="zh-CN" sz="1200">
                          <a:ea typeface="宋体" panose="02010600030101010101" pitchFamily="2" charset="-122"/>
                        </a:rPr>
                        <a:t>2. 考虑使用缓存机制（如 Redis）。 </a:t>
                      </a:r>
                      <a:endParaRPr lang="zh-CN" sz="1200">
                        <a:ea typeface="宋体" panose="02010600030101010101" pitchFamily="2" charset="-122"/>
                      </a:endParaRPr>
                    </a:p>
                    <a:p>
                      <a:pPr indent="0">
                        <a:buNone/>
                      </a:pPr>
                      <a:r>
                        <a:rPr lang="zh-CN" sz="1200">
                          <a:ea typeface="宋体" panose="02010600030101010101" pitchFamily="2" charset="-122"/>
                        </a:rPr>
                        <a:t>3. 优化后端逻辑，减少不必要的计算。</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797560">
                <a:tc>
                  <a:txBody>
                    <a:bodyPr/>
                    <a:p>
                      <a:pPr indent="0" algn="ctr">
                        <a:buNone/>
                      </a:pPr>
                      <a:r>
                        <a:rPr lang="zh-CN" sz="1200" b="1">
                          <a:ea typeface="宋体" panose="02010600030101010101" pitchFamily="2" charset="-122"/>
                        </a:rPr>
                        <a:t>前后端共同问题</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接口文档不一致</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前后端接口文档未及时更新，导致前端和后端之间对接口理解不一致。</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1. 使用工具生成 API 文档（如 Swagger）。 </a:t>
                      </a:r>
                      <a:endParaRPr lang="zh-CN" sz="1200">
                        <a:ea typeface="宋体" panose="02010600030101010101" pitchFamily="2" charset="-122"/>
                      </a:endParaRPr>
                    </a:p>
                    <a:p>
                      <a:pPr indent="0">
                        <a:buNone/>
                      </a:pPr>
                      <a:r>
                        <a:rPr lang="zh-CN" sz="1200">
                          <a:ea typeface="宋体" panose="02010600030101010101" pitchFamily="2" charset="-122"/>
                        </a:rPr>
                        <a:t>2. 确保前后端接口文档保持同步，定期检查和更新文档。</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992505">
                <a:tc>
                  <a:txBody>
                    <a:bodyPr/>
                    <a:p>
                      <a:pPr indent="0" algn="ctr">
                        <a:buNone/>
                      </a:pPr>
                      <a:r>
                        <a:rPr lang="zh-CN" sz="1200" b="1">
                          <a:ea typeface="宋体" panose="02010600030101010101" pitchFamily="2" charset="-122"/>
                        </a:rPr>
                        <a:t>前后端共同问题</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数据格式不匹配</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前端与后端数据格式约定不清晰，导致前后端数据传递错误。</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1. 前后端提前明确 API 返回格式和请求参数格式。 </a:t>
                      </a:r>
                      <a:endParaRPr lang="zh-CN" sz="1200">
                        <a:ea typeface="宋体" panose="02010600030101010101" pitchFamily="2" charset="-122"/>
                      </a:endParaRPr>
                    </a:p>
                    <a:p>
                      <a:pPr indent="0">
                        <a:buNone/>
                      </a:pPr>
                      <a:r>
                        <a:rPr lang="zh-CN" sz="1200">
                          <a:ea typeface="宋体" panose="02010600030101010101" pitchFamily="2" charset="-122"/>
                        </a:rPr>
                        <a:t>2. 使用 JSON Schema 或 TypeScript 对接口数据结构进行类型检查。</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796925">
                <a:tc>
                  <a:txBody>
                    <a:bodyPr/>
                    <a:p>
                      <a:pPr indent="0" algn="ctr">
                        <a:buNone/>
                      </a:pPr>
                      <a:r>
                        <a:rPr lang="zh-CN" sz="1200" b="1">
                          <a:ea typeface="宋体" panose="02010600030101010101" pitchFamily="2" charset="-122"/>
                        </a:rPr>
                        <a:t>前后端共同问题</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接口调试困难</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后端接口尚未开发完毕，前端就开始开发，导致调试困难。</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1. 后端开发提前提供 mock 数据接口供前端调试。 </a:t>
                      </a:r>
                      <a:endParaRPr lang="zh-CN" sz="1200">
                        <a:ea typeface="宋体" panose="02010600030101010101" pitchFamily="2" charset="-122"/>
                      </a:endParaRPr>
                    </a:p>
                    <a:p>
                      <a:pPr indent="0">
                        <a:buNone/>
                      </a:pPr>
                      <a:r>
                        <a:rPr lang="zh-CN" sz="1200">
                          <a:ea typeface="宋体" panose="02010600030101010101" pitchFamily="2" charset="-122"/>
                        </a:rPr>
                        <a:t>2. 使用工具（如 Postman 或 Swagger）进行接口模拟调试。</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798195">
                <a:tc>
                  <a:txBody>
                    <a:bodyPr/>
                    <a:p>
                      <a:pPr indent="0" algn="ctr">
                        <a:buNone/>
                      </a:pPr>
                      <a:r>
                        <a:rPr lang="zh-CN" sz="1200" b="1">
                          <a:ea typeface="宋体" panose="02010600030101010101" pitchFamily="2" charset="-122"/>
                        </a:rPr>
                        <a:t>前后端共同问题</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版本管理问题</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前后端代码版本不一致，导致项目无法正常运行。</a:t>
                      </a:r>
                      <a:endParaRPr lang="zh-CN" altLang="en-US"/>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indent="0">
                        <a:buNone/>
                      </a:pPr>
                      <a:r>
                        <a:rPr lang="zh-CN" sz="1200">
                          <a:ea typeface="宋体" panose="02010600030101010101" pitchFamily="2" charset="-122"/>
                        </a:rPr>
                        <a:t>1. 使用 Git 管理代码，确保前后端开发人员同步更新版本。 </a:t>
                      </a:r>
                      <a:endParaRPr lang="zh-CN" sz="1200">
                        <a:ea typeface="宋体" panose="02010600030101010101" pitchFamily="2" charset="-122"/>
                      </a:endParaRPr>
                    </a:p>
                    <a:p>
                      <a:pPr indent="0">
                        <a:buNone/>
                      </a:pPr>
                      <a:r>
                        <a:rPr lang="zh-CN" sz="1200">
                          <a:ea typeface="宋体" panose="02010600030101010101" pitchFamily="2" charset="-122"/>
                        </a:rPr>
                        <a:t>2. 通过 </a:t>
                      </a:r>
                      <a:r>
                        <a:rPr lang="en-US" sz="1200">
                          <a:latin typeface="宋体" panose="02010600030101010101" pitchFamily="2" charset="-122"/>
                        </a:rPr>
                        <a:t>git tag</a:t>
                      </a:r>
                      <a:r>
                        <a:rPr lang="zh-CN" sz="1200">
                          <a:ea typeface="宋体" panose="02010600030101010101" pitchFamily="2" charset="-122"/>
                        </a:rPr>
                        <a:t>管理版本，保证版本兼容性。</a:t>
                      </a:r>
                      <a:endParaRPr lang="en-US" altLang="en-US" sz="1200">
                        <a:latin typeface="宋体" panose="02010600030101010101" pitchFamily="2" charset="-122"/>
                        <a:ea typeface="宋体" panose="02010600030101010101" pitchFamily="2" charset="-122"/>
                      </a:endParaRPr>
                    </a:p>
                  </a:txBody>
                  <a:tcPr marL="9525" marR="9525" marT="9525" marB="9525"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0" name="直接连接符 9"/>
          <p:cNvCxnSpPr/>
          <p:nvPr userDrawn="1"/>
        </p:nvCxnSpPr>
        <p:spPr>
          <a:xfrm>
            <a:off x="6742119" y="1612823"/>
            <a:ext cx="0" cy="3887739"/>
          </a:xfrm>
          <a:prstGeom prst="line">
            <a:avLst/>
          </a:prstGeom>
          <a:ln w="38100">
            <a:solidFill>
              <a:srgbClr val="9F0002"/>
            </a:solidFill>
          </a:ln>
        </p:spPr>
        <p:style>
          <a:lnRef idx="1">
            <a:schemeClr val="accent1"/>
          </a:lnRef>
          <a:fillRef idx="0">
            <a:schemeClr val="accent1"/>
          </a:fillRef>
          <a:effectRef idx="0">
            <a:schemeClr val="accent1"/>
          </a:effectRef>
          <a:fontRef idx="minor">
            <a:schemeClr val="tx1"/>
          </a:fontRef>
        </p:style>
      </p:cxnSp>
      <p:sp>
        <p:nvSpPr>
          <p:cNvPr id="11" name="椭圆 10"/>
          <p:cNvSpPr/>
          <p:nvPr userDrawn="1"/>
        </p:nvSpPr>
        <p:spPr>
          <a:xfrm>
            <a:off x="6625277" y="2849082"/>
            <a:ext cx="234000" cy="234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6625290" y="4971989"/>
            <a:ext cx="234000" cy="234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624642" y="3861907"/>
            <a:ext cx="234000" cy="234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33"/>
          <p:cNvSpPr>
            <a:spLocks noGrp="1"/>
          </p:cNvSpPr>
          <p:nvPr/>
        </p:nvSpPr>
        <p:spPr>
          <a:xfrm>
            <a:off x="7097178" y="2752368"/>
            <a:ext cx="2707005" cy="427355"/>
          </a:xfrm>
          <a:prstGeom prst="rect">
            <a:avLst/>
          </a:prstGeom>
          <a:effectLst/>
        </p:spPr>
        <p:txBody>
          <a:bodyPr vert="horz" lIns="101600" tIns="38100" rIns="76200" bIns="38100" rtlCol="0" anchor="t" anchorCtr="0">
            <a:noAutofit/>
          </a:bodyPr>
          <a:lstStyle>
            <a:lvl1pPr marL="0" indent="0" algn="l" eaLnBrk="1" fontAlgn="auto" latinLnBrk="0" hangingPunct="1">
              <a:lnSpc>
                <a:spcPct val="100000"/>
              </a:lnSpc>
              <a:spcAft>
                <a:spcPts val="0"/>
              </a:spcAft>
              <a:buNone/>
              <a:defRPr sz="2400" b="0" u="none" strike="noStrike" kern="1200" cap="none" spc="200" normalizeH="0" baseline="0">
                <a:solidFill>
                  <a:srgbClr val="104B83"/>
                </a:solidFill>
                <a:uFillTx/>
                <a:latin typeface="阿里巴巴普惠体 B" panose="00020600040101010101" charset="-122"/>
                <a:ea typeface="阿里巴巴普惠体 B"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a:solidFill>
                  <a:schemeClr val="tx1"/>
                </a:solidFill>
                <a:uFillTx/>
                <a:latin typeface="阿里巴巴普惠体 R" charset="0"/>
                <a:ea typeface="阿里巴巴普惠体 R" charset="0"/>
              </a:rPr>
              <a:t>产品设计</a:t>
            </a:r>
            <a:endParaRPr lang="zh-CN" altLang="en-US">
              <a:solidFill>
                <a:schemeClr val="tx1"/>
              </a:solidFill>
              <a:uFillTx/>
              <a:latin typeface="阿里巴巴普惠体 R" charset="0"/>
              <a:ea typeface="阿里巴巴普惠体 R" charset="0"/>
            </a:endParaRPr>
          </a:p>
        </p:txBody>
      </p:sp>
      <p:sp>
        <p:nvSpPr>
          <p:cNvPr id="23" name="文本占位符 22"/>
          <p:cNvSpPr>
            <a:spLocks noGrp="1"/>
          </p:cNvSpPr>
          <p:nvPr/>
        </p:nvSpPr>
        <p:spPr>
          <a:xfrm>
            <a:off x="7097178" y="3790019"/>
            <a:ext cx="3473790" cy="427355"/>
          </a:xfrm>
          <a:prstGeom prst="rect">
            <a:avLst/>
          </a:prstGeom>
          <a:effectLst/>
        </p:spPr>
        <p:txBody>
          <a:bodyPr vert="horz" lIns="101600" tIns="38100" rIns="76200" bIns="38100" rtlCol="0" anchor="t" anchorCtr="0">
            <a:noAutofit/>
          </a:bodyPr>
          <a:lstStyle>
            <a:lvl1pPr marL="0" indent="0" algn="l" eaLnBrk="1" fontAlgn="auto" latinLnBrk="0" hangingPunct="1">
              <a:lnSpc>
                <a:spcPct val="100000"/>
              </a:lnSpc>
              <a:spcAft>
                <a:spcPts val="0"/>
              </a:spcAft>
              <a:buNone/>
              <a:defRPr sz="2400" b="0" u="none" strike="noStrike" kern="1200" cap="none" spc="200" normalizeH="0" baseline="0">
                <a:solidFill>
                  <a:srgbClr val="104B83"/>
                </a:solidFill>
                <a:uFillTx/>
                <a:latin typeface="阿里巴巴普惠体 B" panose="00020600040101010101" charset="-122"/>
                <a:ea typeface="阿里巴巴普惠体 B"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solidFill>
                  <a:schemeClr val="tx1"/>
                </a:solidFill>
                <a:latin typeface="阿里巴巴普惠体 R" panose="00020600040101010101" charset="-122"/>
                <a:ea typeface="阿里巴巴普惠体 R" panose="00020600040101010101" charset="-122"/>
                <a:sym typeface="+mn-ea"/>
              </a:rPr>
              <a:t>产品设计应用的原则</a:t>
            </a:r>
            <a:endParaRPr lang="zh-CN" altLang="en-US" strike="noStrike" noProof="1">
              <a:solidFill>
                <a:schemeClr val="tx1"/>
              </a:solidFill>
              <a:latin typeface="阿里巴巴普惠体 R" panose="00020600040101010101" charset="-122"/>
              <a:ea typeface="阿里巴巴普惠体 R" panose="00020600040101010101" charset="-122"/>
              <a:sym typeface="+mn-ea"/>
            </a:endParaRPr>
          </a:p>
        </p:txBody>
      </p:sp>
      <p:sp>
        <p:nvSpPr>
          <p:cNvPr id="25" name="文本占位符 24"/>
          <p:cNvSpPr>
            <a:spLocks noGrp="1"/>
          </p:cNvSpPr>
          <p:nvPr/>
        </p:nvSpPr>
        <p:spPr>
          <a:xfrm>
            <a:off x="7097183" y="4875300"/>
            <a:ext cx="2707005" cy="427355"/>
          </a:xfrm>
          <a:prstGeom prst="rect">
            <a:avLst/>
          </a:prstGeom>
          <a:effectLst/>
        </p:spPr>
        <p:txBody>
          <a:bodyPr vert="horz" lIns="101600" tIns="38100" rIns="76200" bIns="38100" rtlCol="0" anchor="t" anchorCtr="0">
            <a:noAutofit/>
          </a:bodyPr>
          <a:lstStyle>
            <a:lvl1pPr marL="0" indent="0" algn="l" eaLnBrk="1" fontAlgn="auto" latinLnBrk="0" hangingPunct="1">
              <a:lnSpc>
                <a:spcPct val="100000"/>
              </a:lnSpc>
              <a:spcAft>
                <a:spcPts val="0"/>
              </a:spcAft>
              <a:buNone/>
              <a:defRPr sz="2400" b="0" u="none" strike="noStrike" kern="1200" cap="none" spc="200" normalizeH="0" baseline="0">
                <a:solidFill>
                  <a:srgbClr val="104B83"/>
                </a:solidFill>
                <a:uFillTx/>
                <a:latin typeface="阿里巴巴普惠体 B" panose="00020600040101010101" charset="-122"/>
                <a:ea typeface="阿里巴巴普惠体 B"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a:solidFill>
                  <a:schemeClr val="tx1"/>
                </a:solidFill>
                <a:uFillTx/>
              </a:rPr>
              <a:t>产品实现</a:t>
            </a:r>
            <a:endParaRPr lang="zh-CN" altLang="en-US">
              <a:solidFill>
                <a:schemeClr val="tx1"/>
              </a:solidFill>
              <a:uFillTx/>
            </a:endParaRPr>
          </a:p>
        </p:txBody>
      </p:sp>
      <p:grpSp>
        <p:nvGrpSpPr>
          <p:cNvPr id="12" name="组合 11"/>
          <p:cNvGrpSpPr>
            <a:grpSpLocks noChangeAspect="1"/>
          </p:cNvGrpSpPr>
          <p:nvPr/>
        </p:nvGrpSpPr>
        <p:grpSpPr>
          <a:xfrm>
            <a:off x="-164465" y="4989195"/>
            <a:ext cx="1056005" cy="2364105"/>
            <a:chOff x="-600" y="3990"/>
            <a:chExt cx="3852" cy="8621"/>
          </a:xfrm>
        </p:grpSpPr>
        <p:sp>
          <p:nvSpPr>
            <p:cNvPr id="13" name="任意多边形: 形状 45"/>
            <p:cNvSpPr/>
            <p:nvPr/>
          </p:nvSpPr>
          <p:spPr>
            <a:xfrm rot="3180000">
              <a:off x="-2759" y="6243"/>
              <a:ext cx="7661" cy="3155"/>
            </a:xfrm>
            <a:custGeom>
              <a:avLst/>
              <a:gdLst>
                <a:gd name="connsiteX0" fmla="*/ 1079 w 26784"/>
                <a:gd name="connsiteY0" fmla="*/ 987 h 4786"/>
                <a:gd name="connsiteX1" fmla="*/ 7064 w 26784"/>
                <a:gd name="connsiteY1" fmla="*/ 5 h 4786"/>
                <a:gd name="connsiteX2" fmla="*/ 13490 w 26784"/>
                <a:gd name="connsiteY2" fmla="*/ 1512 h 4786"/>
                <a:gd name="connsiteX3" fmla="*/ 18964 w 26784"/>
                <a:gd name="connsiteY3" fmla="*/ 755 h 4786"/>
                <a:gd name="connsiteX4" fmla="*/ 25307 w 26784"/>
                <a:gd name="connsiteY4" fmla="*/ 1558 h 4786"/>
                <a:gd name="connsiteX5" fmla="*/ 26679 w 26784"/>
                <a:gd name="connsiteY5" fmla="*/ 2929 h 4786"/>
                <a:gd name="connsiteX6" fmla="*/ 23250 w 26784"/>
                <a:gd name="connsiteY6" fmla="*/ 4644 h 4786"/>
                <a:gd name="connsiteX7" fmla="*/ 16301 w 26784"/>
                <a:gd name="connsiteY7" fmla="*/ 4598 h 4786"/>
                <a:gd name="connsiteX8" fmla="*/ 4599 w 26784"/>
                <a:gd name="connsiteY8" fmla="*/ 3867 h 4786"/>
                <a:gd name="connsiteX9" fmla="*/ 347 w 26784"/>
                <a:gd name="connsiteY9" fmla="*/ 987 h 4786"/>
                <a:gd name="connsiteX10" fmla="*/ 1079 w 26784"/>
                <a:gd name="connsiteY10" fmla="*/ 987 h 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1" h="3155">
                  <a:moveTo>
                    <a:pt x="276" y="0"/>
                  </a:moveTo>
                  <a:cubicBezTo>
                    <a:pt x="324" y="0"/>
                    <a:pt x="372" y="1"/>
                    <a:pt x="419" y="7"/>
                  </a:cubicBezTo>
                  <a:cubicBezTo>
                    <a:pt x="1419" y="139"/>
                    <a:pt x="2574" y="2225"/>
                    <a:pt x="3524" y="2260"/>
                  </a:cubicBezTo>
                  <a:cubicBezTo>
                    <a:pt x="4474" y="2294"/>
                    <a:pt x="5218" y="1118"/>
                    <a:pt x="6169" y="1128"/>
                  </a:cubicBezTo>
                  <a:cubicBezTo>
                    <a:pt x="6578" y="1134"/>
                    <a:pt x="7093" y="1247"/>
                    <a:pt x="7594" y="1421"/>
                  </a:cubicBezTo>
                  <a:lnTo>
                    <a:pt x="7661" y="1445"/>
                  </a:lnTo>
                  <a:lnTo>
                    <a:pt x="6372" y="3155"/>
                  </a:lnTo>
                  <a:lnTo>
                    <a:pt x="4140" y="3155"/>
                  </a:lnTo>
                  <a:lnTo>
                    <a:pt x="0" y="35"/>
                  </a:lnTo>
                  <a:lnTo>
                    <a:pt x="19" y="31"/>
                  </a:lnTo>
                  <a:cubicBezTo>
                    <a:pt x="106" y="12"/>
                    <a:pt x="192" y="1"/>
                    <a:pt x="276" y="0"/>
                  </a:cubicBezTo>
                  <a:close/>
                </a:path>
              </a:pathLst>
            </a:cu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4" name="任意多边形: 形状 46"/>
            <p:cNvSpPr/>
            <p:nvPr/>
          </p:nvSpPr>
          <p:spPr>
            <a:xfrm rot="3180000">
              <a:off x="-1926" y="7433"/>
              <a:ext cx="6504" cy="3852"/>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 h="3852">
                  <a:moveTo>
                    <a:pt x="6463" y="0"/>
                  </a:moveTo>
                  <a:cubicBezTo>
                    <a:pt x="6474" y="0"/>
                    <a:pt x="6485" y="1"/>
                    <a:pt x="6496" y="3"/>
                  </a:cubicBezTo>
                  <a:lnTo>
                    <a:pt x="6504" y="4"/>
                  </a:lnTo>
                  <a:lnTo>
                    <a:pt x="3605" y="3852"/>
                  </a:lnTo>
                  <a:lnTo>
                    <a:pt x="2183" y="2781"/>
                  </a:lnTo>
                  <a:lnTo>
                    <a:pt x="2180" y="2781"/>
                  </a:lnTo>
                  <a:lnTo>
                    <a:pt x="0" y="1138"/>
                  </a:lnTo>
                  <a:lnTo>
                    <a:pt x="27" y="1121"/>
                  </a:lnTo>
                  <a:cubicBezTo>
                    <a:pt x="354" y="909"/>
                    <a:pt x="678" y="743"/>
                    <a:pt x="1000" y="755"/>
                  </a:cubicBezTo>
                  <a:cubicBezTo>
                    <a:pt x="1935" y="789"/>
                    <a:pt x="2827" y="2251"/>
                    <a:pt x="3752" y="2124"/>
                  </a:cubicBezTo>
                  <a:cubicBezTo>
                    <a:pt x="4647" y="1999"/>
                    <a:pt x="5851" y="-10"/>
                    <a:pt x="6463"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grpSp>
        <p:nvGrpSpPr>
          <p:cNvPr id="31" name="组合 30"/>
          <p:cNvGrpSpPr>
            <a:grpSpLocks noChangeAspect="1"/>
          </p:cNvGrpSpPr>
          <p:nvPr/>
        </p:nvGrpSpPr>
        <p:grpSpPr>
          <a:xfrm flipH="1" flipV="1">
            <a:off x="11299825" y="-496570"/>
            <a:ext cx="1056005" cy="2364105"/>
            <a:chOff x="-600" y="3990"/>
            <a:chExt cx="3852" cy="8621"/>
          </a:xfrm>
        </p:grpSpPr>
        <p:sp>
          <p:nvSpPr>
            <p:cNvPr id="27" name="任意多边形: 形状 45"/>
            <p:cNvSpPr/>
            <p:nvPr/>
          </p:nvSpPr>
          <p:spPr>
            <a:xfrm rot="3180000">
              <a:off x="-2759" y="6243"/>
              <a:ext cx="7661" cy="3155"/>
            </a:xfrm>
            <a:custGeom>
              <a:avLst/>
              <a:gdLst>
                <a:gd name="connsiteX0" fmla="*/ 1079 w 26784"/>
                <a:gd name="connsiteY0" fmla="*/ 987 h 4786"/>
                <a:gd name="connsiteX1" fmla="*/ 7064 w 26784"/>
                <a:gd name="connsiteY1" fmla="*/ 5 h 4786"/>
                <a:gd name="connsiteX2" fmla="*/ 13490 w 26784"/>
                <a:gd name="connsiteY2" fmla="*/ 1512 h 4786"/>
                <a:gd name="connsiteX3" fmla="*/ 18964 w 26784"/>
                <a:gd name="connsiteY3" fmla="*/ 755 h 4786"/>
                <a:gd name="connsiteX4" fmla="*/ 25307 w 26784"/>
                <a:gd name="connsiteY4" fmla="*/ 1558 h 4786"/>
                <a:gd name="connsiteX5" fmla="*/ 26679 w 26784"/>
                <a:gd name="connsiteY5" fmla="*/ 2929 h 4786"/>
                <a:gd name="connsiteX6" fmla="*/ 23250 w 26784"/>
                <a:gd name="connsiteY6" fmla="*/ 4644 h 4786"/>
                <a:gd name="connsiteX7" fmla="*/ 16301 w 26784"/>
                <a:gd name="connsiteY7" fmla="*/ 4598 h 4786"/>
                <a:gd name="connsiteX8" fmla="*/ 4599 w 26784"/>
                <a:gd name="connsiteY8" fmla="*/ 3867 h 4786"/>
                <a:gd name="connsiteX9" fmla="*/ 347 w 26784"/>
                <a:gd name="connsiteY9" fmla="*/ 987 h 4786"/>
                <a:gd name="connsiteX10" fmla="*/ 1079 w 26784"/>
                <a:gd name="connsiteY10" fmla="*/ 987 h 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1" h="3155">
                  <a:moveTo>
                    <a:pt x="276" y="0"/>
                  </a:moveTo>
                  <a:cubicBezTo>
                    <a:pt x="324" y="0"/>
                    <a:pt x="372" y="1"/>
                    <a:pt x="419" y="7"/>
                  </a:cubicBezTo>
                  <a:cubicBezTo>
                    <a:pt x="1419" y="139"/>
                    <a:pt x="2574" y="2225"/>
                    <a:pt x="3524" y="2260"/>
                  </a:cubicBezTo>
                  <a:cubicBezTo>
                    <a:pt x="4474" y="2294"/>
                    <a:pt x="5218" y="1118"/>
                    <a:pt x="6169" y="1128"/>
                  </a:cubicBezTo>
                  <a:cubicBezTo>
                    <a:pt x="6578" y="1134"/>
                    <a:pt x="7093" y="1247"/>
                    <a:pt x="7594" y="1421"/>
                  </a:cubicBezTo>
                  <a:lnTo>
                    <a:pt x="7661" y="1445"/>
                  </a:lnTo>
                  <a:lnTo>
                    <a:pt x="6372" y="3155"/>
                  </a:lnTo>
                  <a:lnTo>
                    <a:pt x="4140" y="3155"/>
                  </a:lnTo>
                  <a:lnTo>
                    <a:pt x="0" y="35"/>
                  </a:lnTo>
                  <a:lnTo>
                    <a:pt x="19" y="31"/>
                  </a:lnTo>
                  <a:cubicBezTo>
                    <a:pt x="106" y="12"/>
                    <a:pt x="192" y="1"/>
                    <a:pt x="276" y="0"/>
                  </a:cubicBezTo>
                  <a:close/>
                </a:path>
              </a:pathLst>
            </a:cu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9" name="任意多边形: 形状 46"/>
            <p:cNvSpPr/>
            <p:nvPr/>
          </p:nvSpPr>
          <p:spPr>
            <a:xfrm rot="3180000">
              <a:off x="-1926" y="7433"/>
              <a:ext cx="6504" cy="3852"/>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 h="3852">
                  <a:moveTo>
                    <a:pt x="6463" y="0"/>
                  </a:moveTo>
                  <a:cubicBezTo>
                    <a:pt x="6474" y="0"/>
                    <a:pt x="6485" y="1"/>
                    <a:pt x="6496" y="3"/>
                  </a:cubicBezTo>
                  <a:lnTo>
                    <a:pt x="6504" y="4"/>
                  </a:lnTo>
                  <a:lnTo>
                    <a:pt x="3605" y="3852"/>
                  </a:lnTo>
                  <a:lnTo>
                    <a:pt x="2183" y="2781"/>
                  </a:lnTo>
                  <a:lnTo>
                    <a:pt x="2180" y="2781"/>
                  </a:lnTo>
                  <a:lnTo>
                    <a:pt x="0" y="1138"/>
                  </a:lnTo>
                  <a:lnTo>
                    <a:pt x="27" y="1121"/>
                  </a:lnTo>
                  <a:cubicBezTo>
                    <a:pt x="354" y="909"/>
                    <a:pt x="678" y="743"/>
                    <a:pt x="1000" y="755"/>
                  </a:cubicBezTo>
                  <a:cubicBezTo>
                    <a:pt x="1935" y="789"/>
                    <a:pt x="2827" y="2251"/>
                    <a:pt x="3752" y="2124"/>
                  </a:cubicBezTo>
                  <a:cubicBezTo>
                    <a:pt x="4647" y="1999"/>
                    <a:pt x="5851" y="-10"/>
                    <a:pt x="6463"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grpSp>
        <p:nvGrpSpPr>
          <p:cNvPr id="35" name="组合 34"/>
          <p:cNvGrpSpPr>
            <a:grpSpLocks noChangeAspect="1"/>
          </p:cNvGrpSpPr>
          <p:nvPr/>
        </p:nvGrpSpPr>
        <p:grpSpPr>
          <a:xfrm>
            <a:off x="1938020" y="1316990"/>
            <a:ext cx="2930525" cy="909320"/>
            <a:chOff x="1273" y="3893"/>
            <a:chExt cx="8736" cy="3085"/>
          </a:xfrm>
        </p:grpSpPr>
        <p:sp>
          <p:nvSpPr>
            <p:cNvPr id="36" name="任意多边形 35"/>
            <p:cNvSpPr/>
            <p:nvPr/>
          </p:nvSpPr>
          <p:spPr>
            <a:xfrm>
              <a:off x="1458" y="4342"/>
              <a:ext cx="8450" cy="2636"/>
            </a:xfrm>
            <a:custGeom>
              <a:avLst/>
              <a:gdLst/>
              <a:ahLst/>
              <a:cxnLst>
                <a:cxn ang="3">
                  <a:pos x="hc" y="t"/>
                </a:cxn>
                <a:cxn ang="cd2">
                  <a:pos x="l" y="vc"/>
                </a:cxn>
                <a:cxn ang="cd4">
                  <a:pos x="hc" y="b"/>
                </a:cxn>
                <a:cxn ang="0">
                  <a:pos x="r" y="vc"/>
                </a:cxn>
              </a:cxnLst>
              <a:rect l="l" t="t" r="r" b="b"/>
              <a:pathLst>
                <a:path w="8450" h="2636">
                  <a:moveTo>
                    <a:pt x="0" y="0"/>
                  </a:moveTo>
                  <a:lnTo>
                    <a:pt x="8450" y="0"/>
                  </a:lnTo>
                  <a:lnTo>
                    <a:pt x="8450" y="2117"/>
                  </a:lnTo>
                  <a:lnTo>
                    <a:pt x="1185" y="2117"/>
                  </a:lnTo>
                  <a:lnTo>
                    <a:pt x="666" y="2636"/>
                  </a:lnTo>
                  <a:lnTo>
                    <a:pt x="666" y="2117"/>
                  </a:lnTo>
                  <a:lnTo>
                    <a:pt x="0" y="2117"/>
                  </a:lnTo>
                  <a:lnTo>
                    <a:pt x="0" y="0"/>
                  </a:lnTo>
                  <a:close/>
                </a:path>
              </a:pathLst>
            </a:custGeom>
            <a:noFill/>
            <a:ln w="1905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7" name="矩形 36"/>
            <p:cNvSpPr/>
            <p:nvPr/>
          </p:nvSpPr>
          <p:spPr>
            <a:xfrm>
              <a:off x="1273" y="3893"/>
              <a:ext cx="8736" cy="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3" name="标题 9"/>
          <p:cNvSpPr>
            <a:spLocks noGrp="1"/>
          </p:cNvSpPr>
          <p:nvPr>
            <p:custDataLst>
              <p:tags r:id="rId1"/>
            </p:custDataLst>
          </p:nvPr>
        </p:nvSpPr>
        <p:spPr>
          <a:xfrm>
            <a:off x="1816735" y="1350010"/>
            <a:ext cx="1503045" cy="741045"/>
          </a:xfrm>
          <a:prstGeom prst="rect">
            <a:avLst/>
          </a:prstGeom>
        </p:spPr>
        <p:txBody>
          <a:bodyPr vert="horz" lIns="90000" tIns="46800" rIns="90000" bIns="46800" rtlCol="0" anchor="ctr" anchorCtr="0">
            <a:noAutofit/>
          </a:bodyPr>
          <a:lstStyle>
            <a:lvl1pPr marL="0" marR="0" algn="ctr" defTabSz="914400" rtl="0" eaLnBrk="1" fontAlgn="auto" latinLnBrk="0" hangingPunct="1">
              <a:lnSpc>
                <a:spcPct val="100000"/>
              </a:lnSpc>
              <a:buNone/>
              <a:defRPr kumimoji="0" lang="zh-CN" altLang="en-US" sz="4800" b="1" i="0" u="none" strike="noStrike" kern="1200" cap="none" spc="300" normalizeH="0" baseline="0" noProof="1" dirty="0">
                <a:solidFill>
                  <a:schemeClr val="bg1"/>
                </a:solidFill>
                <a:uFillTx/>
                <a:latin typeface="阿里巴巴普惠体 R" panose="00020600040101010101" charset="-122"/>
                <a:ea typeface="阿里巴巴普惠体 R" panose="00020600040101010101" charset="-122"/>
                <a:cs typeface="+mj-cs"/>
                <a:sym typeface="+mn-ea"/>
              </a:defRPr>
            </a:lvl1pPr>
          </a:lstStyle>
          <a:p>
            <a:pPr lvl="0"/>
            <a:r>
              <a:rPr dirty="0">
                <a:solidFill>
                  <a:srgbClr val="9F0002"/>
                </a:solidFill>
                <a:latin typeface="思源黑体 Medium" panose="020B0600000000000000" charset="-122"/>
                <a:ea typeface="思源黑体 Medium" panose="020B0600000000000000" charset="-122"/>
                <a:sym typeface="+mn-ea"/>
              </a:rPr>
              <a:t>目录</a:t>
            </a:r>
            <a:endParaRPr dirty="0">
              <a:solidFill>
                <a:srgbClr val="9F0002"/>
              </a:solidFill>
              <a:latin typeface="思源黑体 Medium" panose="020B0600000000000000" charset="-122"/>
              <a:ea typeface="思源黑体 Medium" panose="020B0600000000000000" charset="-122"/>
              <a:sym typeface="+mn-ea"/>
            </a:endParaRPr>
          </a:p>
        </p:txBody>
      </p:sp>
      <p:sp>
        <p:nvSpPr>
          <p:cNvPr id="78" name="文本占位符 27"/>
          <p:cNvSpPr>
            <a:spLocks noGrp="1"/>
          </p:cNvSpPr>
          <p:nvPr/>
        </p:nvSpPr>
        <p:spPr>
          <a:xfrm>
            <a:off x="3282315" y="1798320"/>
            <a:ext cx="1651000" cy="23812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200" b="0" u="none" strike="noStrike" kern="1200" cap="none" spc="200" normalizeH="0" baseline="0">
                <a:solidFill>
                  <a:srgbClr val="242F35"/>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z="1000" strike="noStrike" noProof="1">
                <a:solidFill>
                  <a:schemeClr val="tx1"/>
                </a:solidFill>
              </a:rPr>
              <a:t>CONTENTS</a:t>
            </a:r>
            <a:endParaRPr lang="en-US" altLang="zh-CN" sz="1000" strike="noStrike" noProof="1">
              <a:solidFill>
                <a:schemeClr val="tx1"/>
              </a:solidFill>
            </a:endParaRPr>
          </a:p>
        </p:txBody>
      </p:sp>
      <p:pic>
        <p:nvPicPr>
          <p:cNvPr id="43" name="图片 42" descr="74"/>
          <p:cNvPicPr>
            <a:picLocks noChangeAspect="1"/>
          </p:cNvPicPr>
          <p:nvPr userDrawn="1"/>
        </p:nvPicPr>
        <p:blipFill>
          <a:blip r:embed="rId2"/>
          <a:srcRect l="31656" t="28270" r="31654" b="16687"/>
          <a:stretch>
            <a:fillRect/>
          </a:stretch>
        </p:blipFill>
        <p:spPr>
          <a:xfrm>
            <a:off x="1888490" y="2489200"/>
            <a:ext cx="3028950" cy="3028950"/>
          </a:xfrm>
          <a:custGeom>
            <a:avLst/>
            <a:gdLst/>
            <a:ahLst/>
            <a:cxnLst>
              <a:cxn ang="3">
                <a:pos x="hc" y="t"/>
              </a:cxn>
              <a:cxn ang="cd2">
                <a:pos x="l" y="vc"/>
              </a:cxn>
              <a:cxn ang="cd4">
                <a:pos x="hc" y="b"/>
              </a:cxn>
              <a:cxn ang="0">
                <a:pos x="r" y="vc"/>
              </a:cxn>
            </a:cxnLst>
            <a:rect l="l" t="t" r="r" b="b"/>
            <a:pathLst>
              <a:path w="5669" h="5669">
                <a:moveTo>
                  <a:pt x="2835" y="0"/>
                </a:moveTo>
                <a:cubicBezTo>
                  <a:pt x="4400" y="0"/>
                  <a:pt x="5669" y="1269"/>
                  <a:pt x="5669" y="2835"/>
                </a:cubicBezTo>
                <a:cubicBezTo>
                  <a:pt x="5669" y="4400"/>
                  <a:pt x="4400" y="5669"/>
                  <a:pt x="2835" y="5669"/>
                </a:cubicBezTo>
                <a:cubicBezTo>
                  <a:pt x="1269" y="5669"/>
                  <a:pt x="0" y="4400"/>
                  <a:pt x="0" y="2835"/>
                </a:cubicBezTo>
                <a:cubicBezTo>
                  <a:pt x="0" y="1269"/>
                  <a:pt x="1269" y="0"/>
                  <a:pt x="2835" y="0"/>
                </a:cubicBezTo>
                <a:close/>
              </a:path>
            </a:pathLst>
          </a:custGeom>
          <a:ln w="38100">
            <a:solidFill>
              <a:srgbClr val="9F0002"/>
            </a:solidFill>
          </a:ln>
        </p:spPr>
      </p:pic>
      <p:sp>
        <p:nvSpPr>
          <p:cNvPr id="3" name="椭圆 2"/>
          <p:cNvSpPr/>
          <p:nvPr userDrawn="1"/>
        </p:nvSpPr>
        <p:spPr>
          <a:xfrm>
            <a:off x="6625290" y="1916316"/>
            <a:ext cx="234000" cy="234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7097183" y="1851711"/>
            <a:ext cx="2706992" cy="374561"/>
          </a:xfrm>
          <a:prstGeom prst="rect">
            <a:avLst/>
          </a:prstGeom>
          <a:noFill/>
        </p:spPr>
        <p:txBody>
          <a:bodyPr wrap="square" rtlCol="0" anchor="t">
            <a:noAutofit/>
          </a:bodyPr>
          <a:p>
            <a:r>
              <a:rPr lang="zh-CN" altLang="en-US" sz="2400" spc="200">
                <a:solidFill>
                  <a:schemeClr val="tx1"/>
                </a:solidFill>
                <a:uFillTx/>
                <a:latin typeface="阿里巴巴普惠体 R" charset="0"/>
                <a:ea typeface="阿里巴巴普惠体 R" charset="0"/>
                <a:cs typeface="+mn-ea"/>
              </a:rPr>
              <a:t>背景介绍</a:t>
            </a:r>
            <a:endParaRPr lang="zh-CN" altLang="en-US" sz="2400" spc="200">
              <a:solidFill>
                <a:schemeClr val="tx1"/>
              </a:solidFill>
              <a:uFillTx/>
              <a:latin typeface="阿里巴巴普惠体 R" charset="0"/>
              <a:ea typeface="阿里巴巴普惠体 R" charset="0"/>
              <a:cs typeface="+mn-ea"/>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b="1"/>
              <a:t>软件概要设计</a:t>
            </a:r>
            <a:endParaRPr lang="zh-CN" altLang="en-US" sz="2000" b="1"/>
          </a:p>
        </p:txBody>
      </p:sp>
      <p:pic>
        <p:nvPicPr>
          <p:cNvPr id="6" name="图片 5" descr="upload_post_object_v2_4036453805"/>
          <p:cNvPicPr>
            <a:picLocks noChangeAspect="1"/>
          </p:cNvPicPr>
          <p:nvPr/>
        </p:nvPicPr>
        <p:blipFill>
          <a:blip r:embed="rId1"/>
          <a:stretch>
            <a:fillRect/>
          </a:stretch>
        </p:blipFill>
        <p:spPr>
          <a:xfrm>
            <a:off x="680564" y="1906584"/>
            <a:ext cx="10285020" cy="4451485"/>
          </a:xfrm>
          <a:prstGeom prst="rect">
            <a:avLst/>
          </a:prstGeom>
        </p:spPr>
      </p:pic>
      <p:sp>
        <p:nvSpPr>
          <p:cNvPr id="7" name="文本框 6"/>
          <p:cNvSpPr txBox="1"/>
          <p:nvPr/>
        </p:nvSpPr>
        <p:spPr>
          <a:xfrm>
            <a:off x="455978" y="1537023"/>
            <a:ext cx="7315200" cy="368300"/>
          </a:xfrm>
          <a:prstGeom prst="rect">
            <a:avLst/>
          </a:prstGeom>
          <a:noFill/>
        </p:spPr>
        <p:txBody>
          <a:bodyPr wrap="square" rtlCol="0" anchor="t">
            <a:spAutoFit/>
          </a:bodyPr>
          <a:p>
            <a:r>
              <a:rPr lang="zh-CN" altLang="en-US" b="1"/>
              <a:t>系统架构图</a:t>
            </a:r>
            <a:endParaRPr lang="zh-CN" altLang="en-US" b="1"/>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b="1"/>
              <a:t>软件概要设计</a:t>
            </a:r>
            <a:endParaRPr lang="zh-CN" altLang="en-US" sz="2000" b="1"/>
          </a:p>
        </p:txBody>
      </p:sp>
      <p:sp>
        <p:nvSpPr>
          <p:cNvPr id="3" name="文本框 2"/>
          <p:cNvSpPr txBox="1"/>
          <p:nvPr/>
        </p:nvSpPr>
        <p:spPr>
          <a:xfrm>
            <a:off x="470535" y="1305877"/>
            <a:ext cx="10815638" cy="4246245"/>
          </a:xfrm>
          <a:prstGeom prst="rect">
            <a:avLst/>
          </a:prstGeom>
          <a:noFill/>
        </p:spPr>
        <p:txBody>
          <a:bodyPr wrap="square" rtlCol="0" anchor="t">
            <a:noAutofit/>
          </a:bodyPr>
          <a:p>
            <a:r>
              <a:rPr lang="zh-CN" altLang="en-US" sz="2400" b="1"/>
              <a:t>机器学习算法：</a:t>
            </a:r>
            <a:endParaRPr lang="en-US" altLang="zh-CN" sz="2400" b="1"/>
          </a:p>
          <a:p>
            <a:r>
              <a:rPr lang="en-US" altLang="zh-CN" sz="2400"/>
              <a:t>	Distilbert-base-multilingual-cased-sentiments-student</a:t>
            </a:r>
            <a:r>
              <a:rPr lang="zh-CN" altLang="en-US" sz="2400"/>
              <a:t>（基于</a:t>
            </a:r>
            <a:r>
              <a:rPr lang="en-US" altLang="zh-CN" sz="2400"/>
              <a:t> DistilBERT </a:t>
            </a:r>
            <a:r>
              <a:rPr lang="zh-CN" altLang="en-US" sz="2400"/>
              <a:t>的多语言情感分析学生模型）</a:t>
            </a:r>
            <a:endParaRPr lang="zh-CN" altLang="en-US" sz="2400"/>
          </a:p>
          <a:p>
            <a:endParaRPr lang="zh-CN" altLang="en-US" sz="2400"/>
          </a:p>
          <a:p>
            <a:r>
              <a:rPr lang="zh-CN" altLang="en-US" sz="2400"/>
              <a:t>选择原因：</a:t>
            </a:r>
            <a:r>
              <a:rPr lang="en-US" altLang="zh-CN" sz="2400"/>
              <a:t> </a:t>
            </a:r>
            <a:endParaRPr lang="en-US" altLang="zh-CN" sz="2400"/>
          </a:p>
          <a:p>
            <a:r>
              <a:rPr lang="en-US" altLang="zh-CN" sz="2400"/>
              <a:t>        1.</a:t>
            </a:r>
            <a:r>
              <a:rPr lang="zh-CN" altLang="en-US" sz="2400"/>
              <a:t>提升效率：将单标签分类任务从逐类别推理转化为并行分类，大幅提升推理速度。</a:t>
            </a:r>
            <a:r>
              <a:rPr lang="en-US" altLang="zh-CN" sz="2400"/>
              <a:t> </a:t>
            </a:r>
            <a:endParaRPr lang="en-US" altLang="zh-CN" sz="2400"/>
          </a:p>
          <a:p>
            <a:r>
              <a:rPr lang="en-US" altLang="zh-CN" sz="2400"/>
              <a:t>        2.</a:t>
            </a:r>
            <a:r>
              <a:rPr lang="zh-CN" altLang="en-US" sz="2400"/>
              <a:t>多语言支持：基于多语言情感数据集训练，可适应多种语言环境。</a:t>
            </a:r>
            <a:r>
              <a:rPr lang="en-US" altLang="zh-CN" sz="2400"/>
              <a:t> </a:t>
            </a:r>
            <a:endParaRPr lang="en-US" altLang="zh-CN" sz="2400"/>
          </a:p>
          <a:p>
            <a:r>
              <a:rPr lang="en-US" altLang="zh-CN" sz="2400"/>
              <a:t>        3.</a:t>
            </a:r>
            <a:r>
              <a:rPr lang="zh-CN" altLang="en-US" sz="2400"/>
              <a:t>应用场景广泛：特别适用于零样本场景，无需大量标注数据即可快速部署高效分类模型。</a:t>
            </a:r>
            <a:endParaRPr lang="zh-CN" altLang="en-US" sz="2400"/>
          </a:p>
          <a:p>
            <a:endParaRPr lang="zh-CN" altLang="en-US" sz="240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b="1"/>
              <a:t>软件概要设计</a:t>
            </a:r>
            <a:endParaRPr lang="zh-CN" altLang="en-US" sz="2000" b="1"/>
          </a:p>
        </p:txBody>
      </p:sp>
      <p:sp>
        <p:nvSpPr>
          <p:cNvPr id="3" name="文本框 2"/>
          <p:cNvSpPr txBox="1"/>
          <p:nvPr/>
        </p:nvSpPr>
        <p:spPr>
          <a:xfrm>
            <a:off x="470535" y="1305877"/>
            <a:ext cx="10815638" cy="5434465"/>
          </a:xfrm>
          <a:prstGeom prst="rect">
            <a:avLst/>
          </a:prstGeom>
          <a:noFill/>
        </p:spPr>
        <p:txBody>
          <a:bodyPr wrap="square" rtlCol="0" anchor="t">
            <a:noAutofit/>
          </a:bodyPr>
          <a:p>
            <a:r>
              <a:rPr lang="zh-CN" altLang="en-US" sz="2400" b="1"/>
              <a:t>机器学习算法：</a:t>
            </a:r>
            <a:endParaRPr lang="en-US" altLang="zh-CN" sz="2400" b="1"/>
          </a:p>
          <a:p>
            <a:r>
              <a:rPr lang="en-US" altLang="zh-CN" sz="2400"/>
              <a:t>	Distilbert-base-multilingual-cased-sentiments-student</a:t>
            </a:r>
            <a:endParaRPr lang="en-US" altLang="zh-CN" sz="2400"/>
          </a:p>
          <a:p>
            <a:r>
              <a:rPr lang="en-US" altLang="zh-CN" sz="2400"/>
              <a:t>	</a:t>
            </a:r>
            <a:r>
              <a:rPr lang="zh-CN" altLang="en-US" sz="2400"/>
              <a:t>（基于</a:t>
            </a:r>
            <a:r>
              <a:rPr lang="en-US" altLang="zh-CN" sz="2400"/>
              <a:t> DistilBERT </a:t>
            </a:r>
            <a:r>
              <a:rPr lang="zh-CN" altLang="en-US" sz="2400"/>
              <a:t>的多语言情感分析学生模型）</a:t>
            </a:r>
            <a:endParaRPr lang="zh-CN" altLang="en-US" sz="2400"/>
          </a:p>
          <a:p>
            <a:endParaRPr lang="zh-CN" altLang="en-US" sz="2400"/>
          </a:p>
          <a:p>
            <a:endParaRPr lang="en-US" altLang="zh-CN" sz="2400">
              <a:solidFill>
                <a:schemeClr val="tx1"/>
              </a:solidFill>
            </a:endParaRPr>
          </a:p>
          <a:p>
            <a:r>
              <a:rPr lang="en-US" altLang="zh-CN" sz="2400">
                <a:solidFill>
                  <a:schemeClr val="tx1"/>
                </a:solidFill>
              </a:rPr>
              <a:t>DistilBERT</a:t>
            </a:r>
            <a:r>
              <a:rPr lang="zh-CN" altLang="en-US" sz="2400">
                <a:solidFill>
                  <a:schemeClr val="tx1"/>
                </a:solidFill>
              </a:rPr>
              <a:t>：</a:t>
            </a:r>
            <a:r>
              <a:rPr lang="zh-CN" altLang="en-US" sz="2400"/>
              <a:t>是一种通过知识蒸馏技术训练的精简版</a:t>
            </a:r>
            <a:r>
              <a:rPr lang="en-US" altLang="zh-CN" sz="2400"/>
              <a:t> BERT </a:t>
            </a:r>
            <a:r>
              <a:rPr lang="zh-CN" altLang="en-US" sz="2400"/>
              <a:t>模型。</a:t>
            </a:r>
            <a:endParaRPr lang="zh-CN" altLang="en-US" sz="2400"/>
          </a:p>
          <a:p>
            <a:endParaRPr lang="zh-CN" altLang="en-US" sz="2400"/>
          </a:p>
          <a:p>
            <a:pPr marL="342900" indent="-342900">
              <a:buFont typeface="Arial" panose="020B0604020202020204" pitchFamily="34" charset="0"/>
              <a:buChar char="•"/>
            </a:pPr>
            <a:r>
              <a:rPr lang="zh-CN" altLang="en-US" sz="2400"/>
              <a:t>减少模型尺寸：比</a:t>
            </a:r>
            <a:r>
              <a:rPr lang="en-US" altLang="zh-CN" sz="2400"/>
              <a:t> BERT-base</a:t>
            </a:r>
            <a:r>
              <a:rPr lang="en-US" altLang="zh-CN" sz="2400">
                <a:solidFill>
                  <a:srgbClr val="FF0000"/>
                </a:solidFill>
              </a:rPr>
              <a:t> </a:t>
            </a:r>
            <a:r>
              <a:rPr lang="zh-CN" altLang="en-US" sz="2400">
                <a:solidFill>
                  <a:srgbClr val="FF0000"/>
                </a:solidFill>
              </a:rPr>
              <a:t>小</a:t>
            </a:r>
            <a:r>
              <a:rPr lang="en-US" altLang="zh-CN" sz="2400">
                <a:solidFill>
                  <a:srgbClr val="FF0000"/>
                </a:solidFill>
              </a:rPr>
              <a:t>40%</a:t>
            </a:r>
            <a:r>
              <a:rPr lang="zh-CN" altLang="en-US" sz="2400"/>
              <a:t>。</a:t>
            </a:r>
            <a:endParaRPr lang="zh-CN" altLang="en-US" sz="2400"/>
          </a:p>
          <a:p>
            <a:pPr marL="342900" indent="-342900">
              <a:buFont typeface="Arial" panose="020B0604020202020204" pitchFamily="34" charset="0"/>
              <a:buChar char="•"/>
            </a:pPr>
            <a:r>
              <a:rPr lang="zh-CN" altLang="en-US" sz="2400"/>
              <a:t>提高推理速度：推理速度比</a:t>
            </a:r>
            <a:r>
              <a:rPr lang="en-US" altLang="zh-CN" sz="2400"/>
              <a:t> BERT-base </a:t>
            </a:r>
            <a:r>
              <a:rPr lang="zh-CN" altLang="en-US" sz="2400">
                <a:solidFill>
                  <a:srgbClr val="FF0000"/>
                </a:solidFill>
              </a:rPr>
              <a:t>快</a:t>
            </a:r>
            <a:r>
              <a:rPr lang="en-US" altLang="zh-CN" sz="2400">
                <a:solidFill>
                  <a:srgbClr val="FF0000"/>
                </a:solidFill>
              </a:rPr>
              <a:t>60%</a:t>
            </a:r>
            <a:r>
              <a:rPr lang="zh-CN" altLang="en-US" sz="2400"/>
              <a:t>。</a:t>
            </a:r>
            <a:endParaRPr lang="zh-CN" altLang="en-US" sz="2400"/>
          </a:p>
          <a:p>
            <a:pPr marL="342900" indent="-342900">
              <a:buFont typeface="Arial" panose="020B0604020202020204" pitchFamily="34" charset="0"/>
              <a:buChar char="•"/>
            </a:pPr>
            <a:r>
              <a:rPr lang="zh-CN" altLang="en-US" sz="2400"/>
              <a:t>性能保持：在多项下游任务中</a:t>
            </a:r>
            <a:r>
              <a:rPr lang="zh-CN" altLang="en-US" sz="2400">
                <a:solidFill>
                  <a:srgbClr val="FF0000"/>
                </a:solidFill>
              </a:rPr>
              <a:t>保持</a:t>
            </a:r>
            <a:r>
              <a:rPr lang="zh-CN" altLang="en-US" sz="2400"/>
              <a:t>了约</a:t>
            </a:r>
            <a:r>
              <a:rPr lang="en-US" altLang="zh-CN" sz="2400">
                <a:solidFill>
                  <a:srgbClr val="FF0000"/>
                </a:solidFill>
              </a:rPr>
              <a:t>97%</a:t>
            </a:r>
            <a:r>
              <a:rPr lang="zh-CN" altLang="en-US" sz="2400"/>
              <a:t>的性能。</a:t>
            </a:r>
            <a:endParaRPr lang="zh-CN" altLang="en-US" sz="240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b="1"/>
              <a:t>软件概要设计</a:t>
            </a:r>
            <a:endParaRPr lang="zh-CN" altLang="en-US" sz="2000" b="1"/>
          </a:p>
        </p:txBody>
      </p:sp>
      <p:sp>
        <p:nvSpPr>
          <p:cNvPr id="3" name="文本框 2"/>
          <p:cNvSpPr txBox="1"/>
          <p:nvPr/>
        </p:nvSpPr>
        <p:spPr>
          <a:xfrm>
            <a:off x="470535" y="1305877"/>
            <a:ext cx="10815638" cy="5106290"/>
          </a:xfrm>
          <a:prstGeom prst="rect">
            <a:avLst/>
          </a:prstGeom>
          <a:noFill/>
        </p:spPr>
        <p:txBody>
          <a:bodyPr wrap="square" rtlCol="0" anchor="t">
            <a:noAutofit/>
          </a:bodyPr>
          <a:p>
            <a:r>
              <a:rPr lang="zh-CN" altLang="en-US" sz="2400" b="1"/>
              <a:t>机器学习算法：</a:t>
            </a:r>
            <a:endParaRPr lang="en-US" altLang="zh-CN" sz="2400" b="1"/>
          </a:p>
          <a:p>
            <a:r>
              <a:rPr lang="en-US" altLang="zh-CN" sz="2400"/>
              <a:t>	Distilbert-base-multilingual-cased-sentiments-student</a:t>
            </a:r>
            <a:endParaRPr lang="en-US" altLang="zh-CN" sz="2400"/>
          </a:p>
          <a:p>
            <a:r>
              <a:rPr lang="en-US" altLang="zh-CN" sz="2400"/>
              <a:t>	</a:t>
            </a:r>
            <a:r>
              <a:rPr lang="zh-CN" altLang="en-US" sz="2400"/>
              <a:t>（基于</a:t>
            </a:r>
            <a:r>
              <a:rPr lang="en-US" altLang="zh-CN" sz="2400"/>
              <a:t> DistilBERT </a:t>
            </a:r>
            <a:r>
              <a:rPr lang="zh-CN" altLang="en-US" sz="2400"/>
              <a:t>的多语言情感分析学生模型）</a:t>
            </a:r>
            <a:endParaRPr lang="zh-CN" altLang="en-US" sz="2400"/>
          </a:p>
          <a:p>
            <a:endParaRPr lang="zh-CN" altLang="en-US" sz="2400"/>
          </a:p>
          <a:p>
            <a:r>
              <a:rPr lang="zh-CN" altLang="en-US" sz="2400"/>
              <a:t>具体方法：</a:t>
            </a:r>
            <a:r>
              <a:rPr lang="en-US" altLang="zh-CN" sz="2400"/>
              <a:t> </a:t>
            </a:r>
            <a:endParaRPr lang="en-US" altLang="zh-CN" sz="2400"/>
          </a:p>
          <a:p>
            <a:r>
              <a:rPr lang="en-US" altLang="zh-CN" sz="2400"/>
              <a:t>        1.</a:t>
            </a:r>
            <a:r>
              <a:rPr lang="zh-CN" altLang="en-US" sz="2400"/>
              <a:t>使用大型</a:t>
            </a:r>
            <a:r>
              <a:rPr lang="en-US" altLang="zh-CN" sz="2400"/>
              <a:t> NLI </a:t>
            </a:r>
            <a:r>
              <a:rPr lang="zh-CN" altLang="en-US" sz="2400"/>
              <a:t>模型（</a:t>
            </a:r>
            <a:r>
              <a:rPr lang="en-US" altLang="zh-CN" sz="2400"/>
              <a:t>roberta-large-mnli</a:t>
            </a:r>
            <a:r>
              <a:rPr lang="zh-CN" altLang="en-US" sz="2400"/>
              <a:t>）作为</a:t>
            </a:r>
            <a:r>
              <a:rPr lang="zh-CN" altLang="en-US" sz="2400">
                <a:solidFill>
                  <a:srgbClr val="FF0000"/>
                </a:solidFill>
              </a:rPr>
              <a:t>教师模型</a:t>
            </a:r>
            <a:r>
              <a:rPr lang="zh-CN" altLang="en-US" sz="2400"/>
              <a:t>，对未标注数据生成类别的</a:t>
            </a:r>
            <a:r>
              <a:rPr lang="zh-CN" altLang="en-US" sz="2400">
                <a:solidFill>
                  <a:srgbClr val="FF0000"/>
                </a:solidFill>
              </a:rPr>
              <a:t>概率分布</a:t>
            </a:r>
            <a:r>
              <a:rPr lang="zh-CN" altLang="en-US" sz="2400"/>
              <a:t>（软标签）。</a:t>
            </a:r>
            <a:r>
              <a:rPr lang="en-US" altLang="zh-CN" sz="2400"/>
              <a:t> </a:t>
            </a:r>
            <a:endParaRPr lang="en-US" altLang="zh-CN" sz="2400"/>
          </a:p>
          <a:p>
            <a:r>
              <a:rPr lang="en-US" altLang="zh-CN" sz="2400"/>
              <a:t>        2.</a:t>
            </a:r>
            <a:r>
              <a:rPr lang="zh-CN" altLang="en-US" sz="2400"/>
              <a:t>软标签作为学生模型的训练目标。</a:t>
            </a:r>
            <a:r>
              <a:rPr lang="en-US" altLang="zh-CN" sz="2400"/>
              <a:t> </a:t>
            </a:r>
            <a:endParaRPr lang="en-US" altLang="zh-CN" sz="2400"/>
          </a:p>
          <a:p>
            <a:r>
              <a:rPr lang="en-US" altLang="zh-CN" sz="2400"/>
              <a:t>        3.</a:t>
            </a:r>
            <a:r>
              <a:rPr lang="zh-CN" altLang="en-US" sz="2400"/>
              <a:t>使用较小的模型（</a:t>
            </a:r>
            <a:r>
              <a:rPr lang="en-US" altLang="zh-CN" sz="2400"/>
              <a:t>distilbert-base-multilingual-cased</a:t>
            </a:r>
            <a:r>
              <a:rPr lang="zh-CN" altLang="en-US" sz="2400"/>
              <a:t>）作为</a:t>
            </a:r>
            <a:r>
              <a:rPr lang="zh-CN" altLang="en-US" sz="2400">
                <a:solidFill>
                  <a:srgbClr val="FF0000"/>
                </a:solidFill>
              </a:rPr>
              <a:t>学生模型</a:t>
            </a:r>
            <a:r>
              <a:rPr lang="zh-CN" altLang="en-US" sz="2400"/>
              <a:t>。</a:t>
            </a:r>
            <a:r>
              <a:rPr lang="en-US" altLang="zh-CN" sz="2400"/>
              <a:t> </a:t>
            </a:r>
            <a:endParaRPr lang="en-US" altLang="zh-CN" sz="2400"/>
          </a:p>
          <a:p>
            <a:r>
              <a:rPr lang="en-US" altLang="zh-CN" sz="2400"/>
              <a:t>        4.</a:t>
            </a:r>
            <a:r>
              <a:rPr lang="zh-CN" altLang="en-US" sz="2400"/>
              <a:t>将教师模型生成的软标签用于训练学生模型，训练目标是通过</a:t>
            </a:r>
            <a:r>
              <a:rPr lang="en-US" altLang="zh-CN" sz="2400">
                <a:solidFill>
                  <a:srgbClr val="FF0000"/>
                </a:solidFill>
              </a:rPr>
              <a:t>KL</a:t>
            </a:r>
            <a:r>
              <a:rPr lang="zh-CN" altLang="en-US" sz="2400">
                <a:solidFill>
                  <a:srgbClr val="FF0000"/>
                </a:solidFill>
              </a:rPr>
              <a:t>散度</a:t>
            </a:r>
            <a:r>
              <a:rPr lang="zh-CN" altLang="en-US" sz="2400"/>
              <a:t>最小化，鼓励学生模型的预测分布尽可能接近教师模型。</a:t>
            </a:r>
            <a:r>
              <a:rPr lang="en-US" altLang="zh-CN" sz="2400"/>
              <a:t> </a:t>
            </a:r>
            <a:endParaRPr lang="en-US" altLang="zh-CN" sz="2400"/>
          </a:p>
          <a:p>
            <a:r>
              <a:rPr lang="en-US" altLang="zh-CN" sz="2400"/>
              <a:t>        5.</a:t>
            </a:r>
            <a:r>
              <a:rPr lang="zh-CN" altLang="en-US" sz="2400"/>
              <a:t>在测试集上</a:t>
            </a:r>
            <a:r>
              <a:rPr lang="zh-CN" altLang="en-US" sz="2400">
                <a:solidFill>
                  <a:srgbClr val="FF0000"/>
                </a:solidFill>
              </a:rPr>
              <a:t>评估</a:t>
            </a:r>
            <a:r>
              <a:rPr lang="zh-CN" altLang="en-US" sz="2400"/>
              <a:t>学生模型的性能，主要衡量其与教师模型预测结果的一致性。</a:t>
            </a:r>
            <a:endParaRPr lang="zh-CN" altLang="en-US" sz="240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b="1"/>
              <a:t>软件概要设计</a:t>
            </a:r>
            <a:endParaRPr lang="zh-CN" altLang="en-US" sz="2000" b="1"/>
          </a:p>
        </p:txBody>
      </p:sp>
      <p:sp>
        <p:nvSpPr>
          <p:cNvPr id="3" name="文本框 2"/>
          <p:cNvSpPr txBox="1"/>
          <p:nvPr/>
        </p:nvSpPr>
        <p:spPr>
          <a:xfrm>
            <a:off x="470535" y="1305877"/>
            <a:ext cx="10815638" cy="5106290"/>
          </a:xfrm>
          <a:prstGeom prst="rect">
            <a:avLst/>
          </a:prstGeom>
          <a:noFill/>
        </p:spPr>
        <p:txBody>
          <a:bodyPr wrap="square" rtlCol="0" anchor="t">
            <a:noAutofit/>
          </a:bodyPr>
          <a:p>
            <a:r>
              <a:rPr lang="zh-CN" altLang="en-US" sz="2400" b="1"/>
              <a:t>开源大模型</a:t>
            </a:r>
            <a:r>
              <a:rPr lang="zh-CN" altLang="en-US" sz="2400" b="1"/>
              <a:t>本地微调与</a:t>
            </a:r>
            <a:r>
              <a:rPr lang="zh-CN" altLang="en-US" sz="2400" b="1"/>
              <a:t>部署：</a:t>
            </a:r>
            <a:endParaRPr lang="en-US" altLang="zh-CN" sz="2400" b="1"/>
          </a:p>
          <a:p>
            <a:r>
              <a:rPr lang="en-US" altLang="zh-CN" sz="2400"/>
              <a:t>	</a:t>
            </a:r>
            <a:r>
              <a:rPr lang="zh-CN" altLang="en-US" sz="2400"/>
              <a:t>模型：通义千问</a:t>
            </a:r>
            <a:r>
              <a:rPr lang="en-US" altLang="zh-CN" sz="2400"/>
              <a:t>Qwen2.5-7B-Instruct</a:t>
            </a:r>
            <a:r>
              <a:rPr lang="zh-CN" altLang="en-US" sz="2400"/>
              <a:t>（</a:t>
            </a:r>
            <a:r>
              <a:rPr lang="en-US" altLang="zh-CN" sz="2400"/>
              <a:t> Qwen </a:t>
            </a:r>
            <a:r>
              <a:rPr lang="zh-CN" altLang="en-US" sz="2400"/>
              <a:t>大型语言模型的最新系列）</a:t>
            </a:r>
            <a:endParaRPr lang="zh-CN" altLang="en-US" sz="2400"/>
          </a:p>
          <a:p>
            <a:endParaRPr lang="zh-CN" altLang="en-US" sz="2400">
              <a:sym typeface="+mn-ea"/>
            </a:endParaRPr>
          </a:p>
          <a:p>
            <a:r>
              <a:rPr lang="zh-CN" altLang="en-US" sz="2400">
                <a:sym typeface="+mn-ea"/>
              </a:rPr>
              <a:t>性能：	</a:t>
            </a:r>
            <a:endParaRPr lang="zh-CN" altLang="en-US" sz="2400"/>
          </a:p>
          <a:p>
            <a:r>
              <a:rPr lang="zh-CN" altLang="en-US" sz="2400">
                <a:sym typeface="+mn-ea"/>
              </a:rPr>
              <a:t>	预训练：</a:t>
            </a:r>
            <a:r>
              <a:rPr lang="en-US" altLang="zh-CN" sz="2400">
                <a:sym typeface="+mn-ea"/>
              </a:rPr>
              <a:t>18T tokens</a:t>
            </a:r>
            <a:endParaRPr lang="en-US" altLang="zh-CN" sz="2400"/>
          </a:p>
          <a:p>
            <a:r>
              <a:rPr lang="en-US" altLang="zh-CN" sz="2400">
                <a:sym typeface="+mn-ea"/>
              </a:rPr>
              <a:t>	</a:t>
            </a:r>
            <a:r>
              <a:rPr lang="zh-CN" altLang="en-US" sz="2400"/>
              <a:t>类型：因果语言模型</a:t>
            </a:r>
            <a:endParaRPr lang="zh-CN" altLang="en-US" sz="2400"/>
          </a:p>
          <a:p>
            <a:pPr marL="457200" lvl="1" indent="457200"/>
            <a:r>
              <a:rPr lang="zh-CN" altLang="en-US" sz="2400"/>
              <a:t>架构：基于</a:t>
            </a:r>
            <a:r>
              <a:rPr lang="en-US" altLang="zh-CN" sz="2400"/>
              <a:t> Transformers</a:t>
            </a:r>
            <a:r>
              <a:rPr lang="zh-CN" altLang="en-US" sz="2400"/>
              <a:t>，使用</a:t>
            </a:r>
            <a:r>
              <a:rPr lang="en-US" altLang="zh-CN" sz="2400"/>
              <a:t> RoPE</a:t>
            </a:r>
            <a:r>
              <a:rPr lang="zh-CN" altLang="en-US" sz="2400"/>
              <a:t>（旋转位置编码）、</a:t>
            </a:r>
            <a:r>
              <a:rPr lang="en-US" altLang="zh-CN" sz="2400"/>
              <a:t>SwiGLU</a:t>
            </a:r>
            <a:r>
              <a:rPr lang="zh-CN" altLang="en-US" sz="2400"/>
              <a:t>、</a:t>
            </a:r>
            <a:r>
              <a:rPr lang="en-US" altLang="zh-CN" sz="2400"/>
              <a:t>RMSNorm </a:t>
            </a:r>
            <a:r>
              <a:rPr lang="zh-CN" altLang="en-US" sz="2400"/>
              <a:t>和带</a:t>
            </a:r>
            <a:r>
              <a:rPr lang="en-US" altLang="zh-CN" sz="2400"/>
              <a:t> QKV </a:t>
            </a:r>
            <a:r>
              <a:rPr lang="zh-CN" altLang="en-US" sz="2400"/>
              <a:t>偏置的注意力机制</a:t>
            </a:r>
            <a:endParaRPr lang="zh-CN" altLang="en-US" sz="2400"/>
          </a:p>
          <a:p>
            <a:pPr marL="457200" lvl="1" indent="457200"/>
            <a:r>
              <a:rPr lang="zh-CN" altLang="en-US" sz="2400"/>
              <a:t>参数数量：</a:t>
            </a:r>
            <a:r>
              <a:rPr lang="en-US" altLang="zh-CN" sz="2400"/>
              <a:t>7.61B</a:t>
            </a:r>
            <a:endParaRPr lang="en-US" altLang="zh-CN" sz="2400"/>
          </a:p>
          <a:p>
            <a:pPr marL="457200" lvl="1" indent="457200"/>
            <a:r>
              <a:rPr lang="zh-CN" altLang="en-US" sz="2400"/>
              <a:t>非嵌入参数数量：</a:t>
            </a:r>
            <a:r>
              <a:rPr lang="en-US" altLang="zh-CN" sz="2400"/>
              <a:t>6.53B</a:t>
            </a:r>
            <a:endParaRPr lang="en-US" altLang="zh-CN" sz="2400"/>
          </a:p>
          <a:p>
            <a:pPr marL="457200" lvl="1" indent="457200"/>
            <a:r>
              <a:rPr lang="zh-CN" altLang="en-US" sz="2400"/>
              <a:t>层数：</a:t>
            </a:r>
            <a:r>
              <a:rPr lang="en-US" altLang="zh-CN" sz="2400"/>
              <a:t>28 </a:t>
            </a:r>
            <a:r>
              <a:rPr lang="zh-CN" altLang="en-US" sz="2400"/>
              <a:t>层</a:t>
            </a:r>
            <a:endParaRPr lang="zh-CN" altLang="en-US" sz="2400"/>
          </a:p>
          <a:p>
            <a:pPr marL="457200" lvl="1" indent="457200"/>
            <a:r>
              <a:rPr lang="zh-CN" altLang="en-US" sz="2400"/>
              <a:t>注意力头数量（</a:t>
            </a:r>
            <a:r>
              <a:rPr lang="en-US" altLang="zh-CN" sz="2400"/>
              <a:t>GQA</a:t>
            </a:r>
            <a:r>
              <a:rPr lang="zh-CN" altLang="en-US" sz="2400"/>
              <a:t>）：</a:t>
            </a:r>
            <a:r>
              <a:rPr lang="en-US" altLang="zh-CN" sz="2400"/>
              <a:t>Q </a:t>
            </a:r>
            <a:r>
              <a:rPr lang="zh-CN" altLang="en-US" sz="2400"/>
              <a:t>方向为</a:t>
            </a:r>
            <a:r>
              <a:rPr lang="en-US" altLang="zh-CN" sz="2400"/>
              <a:t> 28</a:t>
            </a:r>
            <a:r>
              <a:rPr lang="zh-CN" altLang="en-US" sz="2400"/>
              <a:t>，</a:t>
            </a:r>
            <a:r>
              <a:rPr lang="en-US" altLang="zh-CN" sz="2400"/>
              <a:t>KV </a:t>
            </a:r>
            <a:r>
              <a:rPr lang="zh-CN" altLang="en-US" sz="2400"/>
              <a:t>方向为</a:t>
            </a:r>
            <a:r>
              <a:rPr lang="en-US" altLang="zh-CN" sz="2400"/>
              <a:t> 4</a:t>
            </a:r>
            <a:endParaRPr lang="en-US" altLang="zh-CN" sz="2400"/>
          </a:p>
          <a:p>
            <a:pPr marL="457200" lvl="1" indent="457200"/>
            <a:r>
              <a:rPr lang="zh-CN" altLang="en-US" sz="2400"/>
              <a:t>上下文长度：最大</a:t>
            </a:r>
            <a:r>
              <a:rPr lang="en-US" altLang="zh-CN" sz="2400"/>
              <a:t> 131,072 tokens</a:t>
            </a:r>
            <a:r>
              <a:rPr lang="zh-CN" altLang="en-US" sz="2400"/>
              <a:t>，生成长度为</a:t>
            </a:r>
            <a:r>
              <a:rPr lang="en-US" altLang="zh-CN" sz="2400"/>
              <a:t> 8,192 tokens</a:t>
            </a:r>
            <a:endParaRPr lang="en-US" altLang="zh-CN" sz="240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b="1"/>
              <a:t>软件概要设计</a:t>
            </a:r>
            <a:endParaRPr lang="zh-CN" altLang="en-US" sz="2000" b="1"/>
          </a:p>
        </p:txBody>
      </p:sp>
      <p:sp>
        <p:nvSpPr>
          <p:cNvPr id="3" name="文本框 2"/>
          <p:cNvSpPr txBox="1"/>
          <p:nvPr/>
        </p:nvSpPr>
        <p:spPr>
          <a:xfrm>
            <a:off x="470535" y="1305877"/>
            <a:ext cx="10815638" cy="5106290"/>
          </a:xfrm>
          <a:prstGeom prst="rect">
            <a:avLst/>
          </a:prstGeom>
          <a:noFill/>
        </p:spPr>
        <p:txBody>
          <a:bodyPr wrap="square" rtlCol="0" anchor="t">
            <a:noAutofit/>
          </a:bodyPr>
          <a:p>
            <a:r>
              <a:rPr lang="zh-CN" altLang="en-US" sz="2400" b="1"/>
              <a:t>开源大模型</a:t>
            </a:r>
            <a:r>
              <a:rPr lang="zh-CN" altLang="en-US" sz="2400" b="1"/>
              <a:t>本地微调与</a:t>
            </a:r>
            <a:r>
              <a:rPr lang="zh-CN" altLang="en-US" sz="2400" b="1"/>
              <a:t>部署：</a:t>
            </a:r>
            <a:endParaRPr lang="en-US" altLang="zh-CN" sz="2400" b="1"/>
          </a:p>
          <a:p>
            <a:r>
              <a:rPr lang="en-US" altLang="zh-CN" sz="2400"/>
              <a:t>	</a:t>
            </a:r>
            <a:r>
              <a:rPr lang="zh-CN" altLang="en-US" sz="2400"/>
              <a:t>模型：通义千问</a:t>
            </a:r>
            <a:r>
              <a:rPr lang="en-US" altLang="zh-CN" sz="2400"/>
              <a:t>Qwen2.5-7B-Instruct</a:t>
            </a:r>
            <a:r>
              <a:rPr lang="zh-CN" altLang="en-US" sz="2400"/>
              <a:t>（</a:t>
            </a:r>
            <a:r>
              <a:rPr lang="en-US" altLang="zh-CN" sz="2400"/>
              <a:t> Qwen </a:t>
            </a:r>
            <a:r>
              <a:rPr lang="zh-CN" altLang="en-US" sz="2400"/>
              <a:t>大型语言模型的最新系列）</a:t>
            </a:r>
            <a:endParaRPr lang="zh-CN" altLang="en-US" sz="2400"/>
          </a:p>
          <a:p>
            <a:endParaRPr lang="zh-CN" altLang="en-US" sz="2400">
              <a:sym typeface="+mn-ea"/>
            </a:endParaRPr>
          </a:p>
          <a:p>
            <a:r>
              <a:rPr lang="zh-CN" altLang="en-US" sz="2400">
                <a:sym typeface="+mn-ea"/>
              </a:rPr>
              <a:t>微调</a:t>
            </a:r>
            <a:r>
              <a:rPr lang="zh-CN" altLang="en-US" sz="2400">
                <a:sym typeface="+mn-ea"/>
              </a:rPr>
              <a:t>训练：	</a:t>
            </a:r>
            <a:endParaRPr lang="zh-CN" altLang="en-US" sz="2400"/>
          </a:p>
          <a:p>
            <a:r>
              <a:rPr lang="zh-CN" altLang="en-US" sz="2400">
                <a:sym typeface="+mn-ea"/>
              </a:rPr>
              <a:t>	微调方法：</a:t>
            </a:r>
            <a:r>
              <a:rPr lang="en-US" altLang="zh-CN" sz="2400">
                <a:sym typeface="+mn-ea"/>
              </a:rPr>
              <a:t>LoRA</a:t>
            </a:r>
            <a:r>
              <a:rPr lang="zh-CN" altLang="en-US" sz="2400">
                <a:sym typeface="+mn-ea"/>
              </a:rPr>
              <a:t>（低秩适应微调）</a:t>
            </a:r>
            <a:endParaRPr lang="en-US" altLang="zh-CN" sz="2400"/>
          </a:p>
          <a:p>
            <a:r>
              <a:rPr lang="en-US" altLang="zh-CN" sz="2400">
                <a:sym typeface="+mn-ea"/>
              </a:rPr>
              <a:t>	</a:t>
            </a:r>
            <a:r>
              <a:rPr lang="zh-CN" altLang="en-US" sz="2400"/>
              <a:t>数据集：</a:t>
            </a:r>
            <a:r>
              <a:rPr lang="en-US" altLang="zh-CN" sz="2400"/>
              <a:t>weibo_senti_100k</a:t>
            </a:r>
            <a:r>
              <a:rPr lang="zh-CN" altLang="en-US" sz="2400"/>
              <a:t>数据集</a:t>
            </a:r>
            <a:r>
              <a:rPr lang="en-US" altLang="zh-CN" sz="2400"/>
              <a:t>10 </a:t>
            </a:r>
            <a:r>
              <a:rPr lang="zh-CN" altLang="en-US" sz="2400"/>
              <a:t>万多条</a:t>
            </a:r>
            <a:r>
              <a:rPr lang="zh-CN" altLang="en-US" sz="2400">
                <a:solidFill>
                  <a:srgbClr val="FF0000"/>
                </a:solidFill>
              </a:rPr>
              <a:t>微博评论</a:t>
            </a:r>
            <a:endParaRPr lang="zh-CN" altLang="en-US" sz="2400"/>
          </a:p>
          <a:p>
            <a:pPr marL="457200" lvl="1" indent="457200"/>
            <a:endParaRPr lang="en-US" altLang="zh-CN" sz="2400"/>
          </a:p>
        </p:txBody>
      </p:sp>
      <p:pic>
        <p:nvPicPr>
          <p:cNvPr id="2" name="图片 1"/>
          <p:cNvPicPr>
            <a:picLocks noChangeAspect="1"/>
          </p:cNvPicPr>
          <p:nvPr/>
        </p:nvPicPr>
        <p:blipFill>
          <a:blip r:embed="rId1"/>
          <a:stretch>
            <a:fillRect/>
          </a:stretch>
        </p:blipFill>
        <p:spPr>
          <a:xfrm>
            <a:off x="706120" y="4530090"/>
            <a:ext cx="5222875" cy="1073785"/>
          </a:xfrm>
          <a:prstGeom prst="rect">
            <a:avLst/>
          </a:prstGeom>
        </p:spPr>
      </p:pic>
      <p:pic>
        <p:nvPicPr>
          <p:cNvPr id="6" name="图片 5"/>
          <p:cNvPicPr>
            <a:picLocks noChangeAspect="1"/>
          </p:cNvPicPr>
          <p:nvPr/>
        </p:nvPicPr>
        <p:blipFill>
          <a:blip r:embed="rId2"/>
          <a:stretch>
            <a:fillRect/>
          </a:stretch>
        </p:blipFill>
        <p:spPr>
          <a:xfrm>
            <a:off x="6057265" y="4530090"/>
            <a:ext cx="5396865" cy="1073785"/>
          </a:xfrm>
          <a:prstGeom prst="rect">
            <a:avLst/>
          </a:prstGeom>
        </p:spPr>
      </p:pic>
      <p:sp>
        <p:nvSpPr>
          <p:cNvPr id="7" name="文本框 6"/>
          <p:cNvSpPr txBox="1"/>
          <p:nvPr/>
        </p:nvSpPr>
        <p:spPr>
          <a:xfrm>
            <a:off x="1682115" y="5758815"/>
            <a:ext cx="4064000" cy="368300"/>
          </a:xfrm>
          <a:prstGeom prst="rect">
            <a:avLst/>
          </a:prstGeom>
          <a:noFill/>
        </p:spPr>
        <p:txBody>
          <a:bodyPr wrap="square" rtlCol="0">
            <a:spAutoFit/>
          </a:bodyPr>
          <a:p>
            <a:r>
              <a:rPr lang="zh-CN" altLang="en-US"/>
              <a:t>微调前：</a:t>
            </a:r>
            <a:r>
              <a:rPr lang="en-US" altLang="zh-CN">
                <a:solidFill>
                  <a:srgbClr val="FF0000"/>
                </a:solidFill>
              </a:rPr>
              <a:t>94.7%</a:t>
            </a:r>
            <a:r>
              <a:rPr lang="zh-CN" altLang="en-US"/>
              <a:t>正确率</a:t>
            </a:r>
            <a:endParaRPr lang="zh-CN" altLang="en-US"/>
          </a:p>
        </p:txBody>
      </p:sp>
      <p:sp>
        <p:nvSpPr>
          <p:cNvPr id="8" name="文本框 7"/>
          <p:cNvSpPr txBox="1"/>
          <p:nvPr/>
        </p:nvSpPr>
        <p:spPr>
          <a:xfrm>
            <a:off x="7550150" y="5758815"/>
            <a:ext cx="4064000" cy="368300"/>
          </a:xfrm>
          <a:prstGeom prst="rect">
            <a:avLst/>
          </a:prstGeom>
          <a:noFill/>
        </p:spPr>
        <p:txBody>
          <a:bodyPr wrap="square" rtlCol="0">
            <a:spAutoFit/>
          </a:bodyPr>
          <a:p>
            <a:r>
              <a:rPr lang="zh-CN" altLang="en-US"/>
              <a:t>微调后：</a:t>
            </a:r>
            <a:r>
              <a:rPr lang="en-US" altLang="zh-CN">
                <a:solidFill>
                  <a:srgbClr val="FF0000"/>
                </a:solidFill>
              </a:rPr>
              <a:t>98.3%</a:t>
            </a:r>
            <a:r>
              <a:rPr lang="zh-CN" altLang="en-US"/>
              <a:t>正确率</a:t>
            </a:r>
            <a:endParaRPr lang="zh-CN" altLang="en-US"/>
          </a:p>
        </p:txBody>
      </p:sp>
      <p:pic>
        <p:nvPicPr>
          <p:cNvPr id="9" name="图片 8"/>
          <p:cNvPicPr>
            <a:picLocks noChangeAspect="1"/>
          </p:cNvPicPr>
          <p:nvPr/>
        </p:nvPicPr>
        <p:blipFill>
          <a:blip r:embed="rId3"/>
          <a:stretch>
            <a:fillRect/>
          </a:stretch>
        </p:blipFill>
        <p:spPr>
          <a:xfrm>
            <a:off x="8641080" y="2284730"/>
            <a:ext cx="3319145" cy="2090420"/>
          </a:xfrm>
          <a:prstGeom prst="rect">
            <a:avLst/>
          </a:prstGeom>
        </p:spPr>
      </p:pic>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b="1"/>
              <a:t>软件概要设计</a:t>
            </a:r>
            <a:endParaRPr lang="zh-CN" altLang="en-US" sz="2000" b="1"/>
          </a:p>
        </p:txBody>
      </p:sp>
      <p:sp>
        <p:nvSpPr>
          <p:cNvPr id="3" name="文本框 2"/>
          <p:cNvSpPr txBox="1"/>
          <p:nvPr/>
        </p:nvSpPr>
        <p:spPr>
          <a:xfrm>
            <a:off x="470535" y="1305877"/>
            <a:ext cx="10815638" cy="4495205"/>
          </a:xfrm>
          <a:prstGeom prst="rect">
            <a:avLst/>
          </a:prstGeom>
          <a:noFill/>
        </p:spPr>
        <p:txBody>
          <a:bodyPr wrap="square" rtlCol="0" anchor="t">
            <a:noAutofit/>
          </a:bodyPr>
          <a:p>
            <a:r>
              <a:rPr lang="zh-CN" altLang="en-US" sz="2400" b="1">
                <a:solidFill>
                  <a:schemeClr val="tx1"/>
                </a:solidFill>
              </a:rPr>
              <a:t>大模型调用</a:t>
            </a:r>
            <a:r>
              <a:rPr lang="zh-CN" altLang="en-US" sz="2400" b="1"/>
              <a:t>：</a:t>
            </a:r>
            <a:endParaRPr lang="en-US" altLang="zh-CN" sz="2400" b="1"/>
          </a:p>
          <a:p>
            <a:r>
              <a:rPr lang="en-US" altLang="zh-CN" sz="2400"/>
              <a:t>	</a:t>
            </a:r>
            <a:r>
              <a:rPr lang="zh-CN" altLang="en-US" sz="2400"/>
              <a:t>智谱</a:t>
            </a:r>
            <a:r>
              <a:rPr lang="en-US" altLang="zh-CN" sz="2400"/>
              <a:t>AI GLM4</a:t>
            </a:r>
            <a:r>
              <a:rPr lang="zh-CN" altLang="en-US" sz="2400"/>
              <a:t>（无监督文本数据主题建模模型）</a:t>
            </a:r>
            <a:endParaRPr lang="zh-CN" altLang="en-US" sz="2400"/>
          </a:p>
          <a:p>
            <a:r>
              <a:rPr lang="zh-CN" altLang="en-US" sz="2400"/>
              <a:t>性能：	</a:t>
            </a:r>
            <a:endParaRPr lang="zh-CN" altLang="en-US" sz="2400"/>
          </a:p>
          <a:p>
            <a:r>
              <a:rPr lang="zh-CN" altLang="en-US" sz="2400"/>
              <a:t>	上下文：</a:t>
            </a:r>
            <a:r>
              <a:rPr lang="en-US" altLang="zh-CN" sz="2400"/>
              <a:t>128K</a:t>
            </a:r>
            <a:endParaRPr lang="en-US" altLang="zh-CN" sz="2400"/>
          </a:p>
          <a:p>
            <a:r>
              <a:rPr lang="en-US" altLang="zh-CN" sz="2400"/>
              <a:t>	</a:t>
            </a:r>
            <a:r>
              <a:rPr lang="zh-CN" altLang="en-US" sz="2400"/>
              <a:t>最大输出：</a:t>
            </a:r>
            <a:r>
              <a:rPr lang="en-US" altLang="zh-CN" sz="2400"/>
              <a:t>4K</a:t>
            </a:r>
            <a:endParaRPr lang="en-US" altLang="zh-CN" sz="2400"/>
          </a:p>
          <a:p>
            <a:r>
              <a:rPr lang="en-US" altLang="zh-CN" sz="2400"/>
              <a:t>	</a:t>
            </a:r>
            <a:r>
              <a:rPr lang="zh-CN" altLang="en-US" sz="2400"/>
              <a:t>参数：千亿到万亿</a:t>
            </a:r>
            <a:endParaRPr lang="zh-CN" altLang="en-US" sz="2400"/>
          </a:p>
          <a:p>
            <a:r>
              <a:rPr lang="zh-CN" altLang="en-US" sz="2400"/>
              <a:t>	训练量：</a:t>
            </a:r>
            <a:r>
              <a:rPr lang="en-US" altLang="zh-CN" sz="2400"/>
              <a:t>10</a:t>
            </a:r>
            <a:r>
              <a:rPr lang="zh-CN" altLang="en-US" sz="2400"/>
              <a:t>万亿字节</a:t>
            </a:r>
            <a:endParaRPr lang="zh-CN" altLang="en-US" sz="2400"/>
          </a:p>
          <a:p>
            <a:endParaRPr lang="zh-CN" altLang="en-US" sz="2400"/>
          </a:p>
          <a:p>
            <a:r>
              <a:rPr lang="zh-CN" altLang="en-US" sz="2400"/>
              <a:t>具体</a:t>
            </a:r>
            <a:r>
              <a:rPr lang="zh-CN" altLang="en-US" sz="2400">
                <a:solidFill>
                  <a:schemeClr val="tx1"/>
                </a:solidFill>
              </a:rPr>
              <a:t>使用</a:t>
            </a:r>
            <a:r>
              <a:rPr lang="zh-CN" altLang="en-US" sz="2400"/>
              <a:t>：</a:t>
            </a:r>
            <a:endParaRPr lang="zh-CN" altLang="en-US" sz="2400"/>
          </a:p>
          <a:p>
            <a:r>
              <a:rPr lang="en-US" altLang="zh-CN" sz="2400"/>
              <a:t>	1.</a:t>
            </a:r>
            <a:r>
              <a:rPr lang="zh-CN" altLang="en-US" sz="2400"/>
              <a:t>获取后端评论数据。</a:t>
            </a:r>
            <a:endParaRPr lang="zh-CN" altLang="en-US" sz="2400"/>
          </a:p>
          <a:p>
            <a:r>
              <a:rPr lang="en-US" altLang="zh-CN" sz="2400"/>
              <a:t>	2.</a:t>
            </a:r>
            <a:r>
              <a:rPr lang="zh-CN" altLang="en-US" sz="2400"/>
              <a:t>按照时间总结评论，大模型进行</a:t>
            </a:r>
            <a:r>
              <a:rPr lang="zh-CN" altLang="en-US" sz="2400">
                <a:solidFill>
                  <a:srgbClr val="FF0000"/>
                </a:solidFill>
              </a:rPr>
              <a:t>数据分析。</a:t>
            </a:r>
            <a:endParaRPr lang="zh-CN" altLang="en-US" sz="2400">
              <a:solidFill>
                <a:srgbClr val="FF0000"/>
              </a:solidFill>
            </a:endParaRPr>
          </a:p>
          <a:p>
            <a:r>
              <a:rPr lang="en-US" altLang="zh-CN" sz="2400"/>
              <a:t>	3.</a:t>
            </a:r>
            <a:r>
              <a:rPr lang="zh-CN" altLang="en-US" sz="2400"/>
              <a:t>按照指定的</a:t>
            </a:r>
            <a:r>
              <a:rPr lang="en-US" altLang="zh-CN" sz="2400"/>
              <a:t>prompt</a:t>
            </a:r>
            <a:r>
              <a:rPr lang="zh-CN" altLang="en-US" sz="2400"/>
              <a:t>在微调之后给出</a:t>
            </a:r>
            <a:r>
              <a:rPr lang="zh-CN" altLang="en-US" sz="2400">
                <a:solidFill>
                  <a:srgbClr val="FF0000"/>
                </a:solidFill>
              </a:rPr>
              <a:t>智能文本总结。</a:t>
            </a:r>
            <a:endParaRPr lang="zh-CN" altLang="en-US" sz="2400">
              <a:solidFill>
                <a:srgbClr val="FF0000"/>
              </a:solidFill>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b="1"/>
              <a:t>软件概要设计</a:t>
            </a:r>
            <a:endParaRPr lang="zh-CN" altLang="en-US" sz="2000" b="1"/>
          </a:p>
        </p:txBody>
      </p:sp>
      <p:sp>
        <p:nvSpPr>
          <p:cNvPr id="3" name="文本框 2"/>
          <p:cNvSpPr txBox="1"/>
          <p:nvPr/>
        </p:nvSpPr>
        <p:spPr>
          <a:xfrm>
            <a:off x="470535" y="1305560"/>
            <a:ext cx="11148060" cy="5139055"/>
          </a:xfrm>
          <a:prstGeom prst="rect">
            <a:avLst/>
          </a:prstGeom>
          <a:noFill/>
        </p:spPr>
        <p:txBody>
          <a:bodyPr wrap="square" rtlCol="0" anchor="t">
            <a:noAutofit/>
          </a:bodyPr>
          <a:p>
            <a:r>
              <a:rPr lang="en-US" altLang="zh-CN" sz="2400" b="1"/>
              <a:t>GraphRAG</a:t>
            </a:r>
            <a:r>
              <a:rPr lang="zh-CN" altLang="en-US" sz="2400" b="1"/>
              <a:t>：</a:t>
            </a:r>
            <a:endParaRPr lang="en-US" altLang="zh-CN" sz="2400" b="1"/>
          </a:p>
          <a:p>
            <a:r>
              <a:rPr lang="zh-CN" altLang="en-US" sz="2400"/>
              <a:t>将图数据库的结构与基于检索的生成方法相结合</a:t>
            </a:r>
            <a:r>
              <a:rPr lang="en-US" altLang="zh-CN" sz="2400"/>
              <a:t>,</a:t>
            </a:r>
            <a:r>
              <a:rPr lang="zh-CN" altLang="en-US" sz="2400">
                <a:solidFill>
                  <a:schemeClr val="tx1"/>
                </a:solidFill>
              </a:rPr>
              <a:t>通过融合大模型与知识图谱，实现两者的优势互补。利用图数据库的结构化信息，提升生成模型在自然语言理解和生成任务中的精准性，同时推动大模型在知识图谱构建和应用中的创新发展。</a:t>
            </a:r>
            <a:endParaRPr lang="zh-CN" altLang="en-US" sz="2400">
              <a:solidFill>
                <a:schemeClr val="tx1"/>
              </a:solidFill>
            </a:endParaRPr>
          </a:p>
        </p:txBody>
      </p:sp>
      <p:pic>
        <p:nvPicPr>
          <p:cNvPr id="6" name="图片 5" descr="0fc5e38fc1b9c4cc24e622a436cc996"/>
          <p:cNvPicPr>
            <a:picLocks noChangeAspect="1"/>
          </p:cNvPicPr>
          <p:nvPr/>
        </p:nvPicPr>
        <p:blipFill>
          <a:blip r:embed="rId1"/>
          <a:stretch>
            <a:fillRect/>
          </a:stretch>
        </p:blipFill>
        <p:spPr>
          <a:xfrm>
            <a:off x="612140" y="3274695"/>
            <a:ext cx="5100955" cy="2891790"/>
          </a:xfrm>
          <a:prstGeom prst="rect">
            <a:avLst/>
          </a:prstGeom>
        </p:spPr>
      </p:pic>
      <p:pic>
        <p:nvPicPr>
          <p:cNvPr id="7" name="图片 6" descr="258b74e5087ab594174c977270e8cf1"/>
          <p:cNvPicPr>
            <a:picLocks noChangeAspect="1"/>
          </p:cNvPicPr>
          <p:nvPr/>
        </p:nvPicPr>
        <p:blipFill>
          <a:blip r:embed="rId2"/>
          <a:stretch>
            <a:fillRect/>
          </a:stretch>
        </p:blipFill>
        <p:spPr>
          <a:xfrm>
            <a:off x="5944870" y="3939540"/>
            <a:ext cx="5111750" cy="2505075"/>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flipV="1">
            <a:off x="3512185" y="1078865"/>
            <a:ext cx="5575935" cy="6985"/>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软件概要设计</a:t>
            </a:r>
            <a:endParaRPr lang="zh-CN" altLang="en-US" sz="2000"/>
          </a:p>
        </p:txBody>
      </p:sp>
      <p:sp>
        <p:nvSpPr>
          <p:cNvPr id="3" name="文本框 2"/>
          <p:cNvSpPr txBox="1"/>
          <p:nvPr/>
        </p:nvSpPr>
        <p:spPr>
          <a:xfrm>
            <a:off x="470603" y="1274247"/>
            <a:ext cx="7315200" cy="460375"/>
          </a:xfrm>
          <a:prstGeom prst="rect">
            <a:avLst/>
          </a:prstGeom>
          <a:noFill/>
        </p:spPr>
        <p:txBody>
          <a:bodyPr wrap="square" rtlCol="0" anchor="t">
            <a:spAutoFit/>
          </a:bodyPr>
          <a:p>
            <a:r>
              <a:rPr lang="zh-CN" altLang="en-US" sz="2400" b="1"/>
              <a:t>数据</a:t>
            </a:r>
            <a:r>
              <a:rPr lang="zh-CN" altLang="en-US" sz="2400" b="1"/>
              <a:t>来源</a:t>
            </a:r>
            <a:endParaRPr lang="zh-CN" altLang="en-US" sz="2400" b="1"/>
          </a:p>
        </p:txBody>
      </p:sp>
      <p:sp>
        <p:nvSpPr>
          <p:cNvPr id="6" name="文本框 5"/>
          <p:cNvSpPr txBox="1"/>
          <p:nvPr/>
        </p:nvSpPr>
        <p:spPr>
          <a:xfrm>
            <a:off x="470535" y="1924685"/>
            <a:ext cx="5493385" cy="1802130"/>
          </a:xfrm>
          <a:prstGeom prst="rect">
            <a:avLst/>
          </a:prstGeom>
        </p:spPr>
        <p:txBody>
          <a:bodyPr wrap="square">
            <a:noAutofit/>
          </a:bodyPr>
          <a:p>
            <a:pPr marL="0" indent="0" algn="l" defTabSz="266700">
              <a:spcBef>
                <a:spcPts val="500"/>
              </a:spcBef>
              <a:spcAft>
                <a:spcPts val="500"/>
              </a:spcAft>
            </a:pPr>
            <a:r>
              <a:rPr lang="zh-CN" altLang="en-US" sz="1900">
                <a:latin typeface="楷体" panose="02010609060101010101" charset="-122"/>
                <a:ea typeface="楷体" panose="02010609060101010101" charset="-122"/>
              </a:rPr>
              <a:t>从绝大多数主流</a:t>
            </a:r>
            <a:r>
              <a:rPr lang="zh-CN" altLang="en-US" sz="1900">
                <a:solidFill>
                  <a:srgbClr val="FF0000"/>
                </a:solidFill>
                <a:latin typeface="楷体" panose="02010609060101010101" charset="-122"/>
                <a:ea typeface="楷体" panose="02010609060101010101" charset="-122"/>
              </a:rPr>
              <a:t>社交媒体</a:t>
            </a:r>
            <a:r>
              <a:rPr lang="zh-CN" altLang="en-US" sz="1900">
                <a:solidFill>
                  <a:schemeClr val="tx1"/>
                </a:solidFill>
                <a:latin typeface="楷体" panose="02010609060101010101" charset="-122"/>
                <a:ea typeface="楷体" panose="02010609060101010101" charset="-122"/>
              </a:rPr>
              <a:t>获取</a:t>
            </a:r>
            <a:r>
              <a:rPr lang="zh-CN" altLang="en-US" sz="1900">
                <a:latin typeface="楷体" panose="02010609060101010101" charset="-122"/>
                <a:ea typeface="楷体" panose="02010609060101010101" charset="-122"/>
              </a:rPr>
              <a:t>帖子、评论，</a:t>
            </a:r>
            <a:endParaRPr lang="zh-CN" altLang="en-US" sz="1900">
              <a:latin typeface="楷体" panose="02010609060101010101" charset="-122"/>
              <a:ea typeface="楷体" panose="02010609060101010101" charset="-122"/>
            </a:endParaRPr>
          </a:p>
          <a:p>
            <a:pPr marL="0" indent="0" algn="l" defTabSz="266700">
              <a:spcBef>
                <a:spcPts val="500"/>
              </a:spcBef>
              <a:spcAft>
                <a:spcPts val="500"/>
              </a:spcAft>
            </a:pPr>
            <a:r>
              <a:rPr lang="zh-CN" altLang="en-US" sz="1900">
                <a:latin typeface="楷体" panose="02010609060101010101" charset="-122"/>
                <a:ea typeface="楷体" panose="02010609060101010101" charset="-122"/>
              </a:rPr>
              <a:t>包括</a:t>
            </a:r>
            <a:r>
              <a:rPr lang="zh-CN" altLang="en-US" sz="1900">
                <a:solidFill>
                  <a:srgbClr val="FF0000"/>
                </a:solidFill>
                <a:latin typeface="楷体" panose="02010609060101010101" charset="-122"/>
                <a:ea typeface="楷体" panose="02010609060101010101" charset="-122"/>
              </a:rPr>
              <a:t>抖音、快手、小红书、知乎、贴吧、哔哩哔哩</a:t>
            </a:r>
            <a:r>
              <a:rPr lang="zh-CN" altLang="en-US" sz="1900">
                <a:latin typeface="楷体" panose="02010609060101010101" charset="-122"/>
                <a:ea typeface="楷体" panose="02010609060101010101" charset="-122"/>
              </a:rPr>
              <a:t>。</a:t>
            </a:r>
            <a:endParaRPr lang="zh-CN" altLang="en-US" sz="1900">
              <a:latin typeface="楷体" panose="02010609060101010101" charset="-122"/>
              <a:ea typeface="楷体" panose="02010609060101010101" charset="-122"/>
            </a:endParaRPr>
          </a:p>
        </p:txBody>
      </p:sp>
      <p:pic>
        <p:nvPicPr>
          <p:cNvPr id="7" name="图片 6"/>
          <p:cNvPicPr>
            <a:picLocks noChangeAspect="1"/>
          </p:cNvPicPr>
          <p:nvPr/>
        </p:nvPicPr>
        <p:blipFill>
          <a:blip r:embed="rId1"/>
          <a:stretch>
            <a:fillRect/>
          </a:stretch>
        </p:blipFill>
        <p:spPr>
          <a:xfrm>
            <a:off x="8936355" y="129540"/>
            <a:ext cx="2524760" cy="4337685"/>
          </a:xfrm>
          <a:prstGeom prst="rect">
            <a:avLst/>
          </a:prstGeom>
        </p:spPr>
      </p:pic>
      <p:pic>
        <p:nvPicPr>
          <p:cNvPr id="2" name="图片 1"/>
          <p:cNvPicPr>
            <a:picLocks noChangeAspect="1"/>
          </p:cNvPicPr>
          <p:nvPr/>
        </p:nvPicPr>
        <p:blipFill>
          <a:blip r:embed="rId2"/>
          <a:stretch>
            <a:fillRect/>
          </a:stretch>
        </p:blipFill>
        <p:spPr>
          <a:xfrm>
            <a:off x="138430" y="4647565"/>
            <a:ext cx="12010390" cy="1847215"/>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flipV="1">
            <a:off x="3512185" y="1078865"/>
            <a:ext cx="5575935" cy="6985"/>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软件概要设计</a:t>
            </a:r>
            <a:endParaRPr lang="zh-CN" altLang="en-US" sz="2000"/>
          </a:p>
        </p:txBody>
      </p:sp>
      <p:sp>
        <p:nvSpPr>
          <p:cNvPr id="3" name="文本框 2"/>
          <p:cNvSpPr txBox="1"/>
          <p:nvPr/>
        </p:nvSpPr>
        <p:spPr>
          <a:xfrm>
            <a:off x="470603" y="1274247"/>
            <a:ext cx="7315200" cy="460375"/>
          </a:xfrm>
          <a:prstGeom prst="rect">
            <a:avLst/>
          </a:prstGeom>
          <a:noFill/>
        </p:spPr>
        <p:txBody>
          <a:bodyPr wrap="square" rtlCol="0" anchor="t">
            <a:spAutoFit/>
          </a:bodyPr>
          <a:p>
            <a:r>
              <a:rPr lang="zh-CN" altLang="en-US" sz="2400" b="1"/>
              <a:t>数据</a:t>
            </a:r>
            <a:r>
              <a:rPr lang="zh-CN" altLang="en-US" sz="2400" b="1"/>
              <a:t>来源</a:t>
            </a:r>
            <a:endParaRPr lang="zh-CN" altLang="en-US" sz="2400" b="1"/>
          </a:p>
        </p:txBody>
      </p:sp>
      <p:sp>
        <p:nvSpPr>
          <p:cNvPr id="6" name="文本框 5"/>
          <p:cNvSpPr txBox="1"/>
          <p:nvPr/>
        </p:nvSpPr>
        <p:spPr>
          <a:xfrm>
            <a:off x="470535" y="1924685"/>
            <a:ext cx="5493385" cy="1802130"/>
          </a:xfrm>
          <a:prstGeom prst="rect">
            <a:avLst/>
          </a:prstGeom>
        </p:spPr>
        <p:txBody>
          <a:bodyPr wrap="square">
            <a:noAutofit/>
          </a:bodyPr>
          <a:p>
            <a:pPr marL="0" indent="0" algn="l" defTabSz="266700">
              <a:spcBef>
                <a:spcPts val="500"/>
              </a:spcBef>
              <a:spcAft>
                <a:spcPts val="500"/>
              </a:spcAft>
            </a:pPr>
            <a:r>
              <a:rPr lang="zh-CN" altLang="en-US" sz="1900">
                <a:latin typeface="楷体" panose="02010609060101010101" charset="-122"/>
                <a:ea typeface="楷体" panose="02010609060101010101" charset="-122"/>
              </a:rPr>
              <a:t>从绝大多数主流</a:t>
            </a:r>
            <a:r>
              <a:rPr lang="zh-CN" altLang="en-US" sz="1900">
                <a:solidFill>
                  <a:srgbClr val="FF0000"/>
                </a:solidFill>
                <a:latin typeface="楷体" panose="02010609060101010101" charset="-122"/>
                <a:ea typeface="楷体" panose="02010609060101010101" charset="-122"/>
              </a:rPr>
              <a:t>社交媒体</a:t>
            </a:r>
            <a:r>
              <a:rPr lang="zh-CN" altLang="en-US" sz="1900">
                <a:solidFill>
                  <a:schemeClr val="tx1"/>
                </a:solidFill>
                <a:latin typeface="楷体" panose="02010609060101010101" charset="-122"/>
                <a:ea typeface="楷体" panose="02010609060101010101" charset="-122"/>
              </a:rPr>
              <a:t>获取</a:t>
            </a:r>
            <a:r>
              <a:rPr lang="zh-CN" altLang="en-US" sz="1900">
                <a:latin typeface="楷体" panose="02010609060101010101" charset="-122"/>
                <a:ea typeface="楷体" panose="02010609060101010101" charset="-122"/>
              </a:rPr>
              <a:t>帖子、评论，</a:t>
            </a:r>
            <a:endParaRPr lang="zh-CN" altLang="en-US" sz="1900">
              <a:latin typeface="楷体" panose="02010609060101010101" charset="-122"/>
              <a:ea typeface="楷体" panose="02010609060101010101" charset="-122"/>
            </a:endParaRPr>
          </a:p>
          <a:p>
            <a:pPr marL="0" indent="0" algn="l" defTabSz="266700">
              <a:spcBef>
                <a:spcPts val="500"/>
              </a:spcBef>
              <a:spcAft>
                <a:spcPts val="500"/>
              </a:spcAft>
            </a:pPr>
            <a:r>
              <a:rPr lang="zh-CN" altLang="en-US" sz="1900">
                <a:latin typeface="楷体" panose="02010609060101010101" charset="-122"/>
                <a:ea typeface="楷体" panose="02010609060101010101" charset="-122"/>
              </a:rPr>
              <a:t>包括</a:t>
            </a:r>
            <a:r>
              <a:rPr lang="zh-CN" altLang="en-US" sz="1900">
                <a:solidFill>
                  <a:srgbClr val="FF0000"/>
                </a:solidFill>
                <a:latin typeface="楷体" panose="02010609060101010101" charset="-122"/>
                <a:ea typeface="楷体" panose="02010609060101010101" charset="-122"/>
              </a:rPr>
              <a:t>抖音、快手、小红书、知乎、贴吧、哔哩哔哩</a:t>
            </a:r>
            <a:r>
              <a:rPr lang="zh-CN" altLang="en-US" sz="1900">
                <a:latin typeface="楷体" panose="02010609060101010101" charset="-122"/>
                <a:ea typeface="楷体" panose="02010609060101010101" charset="-122"/>
              </a:rPr>
              <a:t>。</a:t>
            </a:r>
            <a:endParaRPr lang="zh-CN" altLang="en-US" sz="1900">
              <a:latin typeface="楷体" panose="02010609060101010101" charset="-122"/>
              <a:ea typeface="楷体" panose="02010609060101010101" charset="-122"/>
            </a:endParaRPr>
          </a:p>
        </p:txBody>
      </p:sp>
      <p:pic>
        <p:nvPicPr>
          <p:cNvPr id="7" name="图片 6"/>
          <p:cNvPicPr>
            <a:picLocks noChangeAspect="1"/>
          </p:cNvPicPr>
          <p:nvPr/>
        </p:nvPicPr>
        <p:blipFill>
          <a:blip r:embed="rId1"/>
          <a:stretch>
            <a:fillRect/>
          </a:stretch>
        </p:blipFill>
        <p:spPr>
          <a:xfrm>
            <a:off x="8936355" y="129540"/>
            <a:ext cx="2524760" cy="4337685"/>
          </a:xfrm>
          <a:prstGeom prst="rect">
            <a:avLst/>
          </a:prstGeom>
        </p:spPr>
      </p:pic>
      <p:pic>
        <p:nvPicPr>
          <p:cNvPr id="2" name="图片 1"/>
          <p:cNvPicPr>
            <a:picLocks noChangeAspect="1"/>
          </p:cNvPicPr>
          <p:nvPr/>
        </p:nvPicPr>
        <p:blipFill>
          <a:blip r:embed="rId2"/>
          <a:stretch>
            <a:fillRect/>
          </a:stretch>
        </p:blipFill>
        <p:spPr>
          <a:xfrm>
            <a:off x="138430" y="4647565"/>
            <a:ext cx="12010390" cy="1847215"/>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a:grpSpLocks noChangeAspect="1"/>
          </p:cNvGrpSpPr>
          <p:nvPr/>
        </p:nvGrpSpPr>
        <p:grpSpPr>
          <a:xfrm>
            <a:off x="3211195" y="2642870"/>
            <a:ext cx="5769610" cy="1701165"/>
            <a:chOff x="1273" y="3893"/>
            <a:chExt cx="8736" cy="3085"/>
          </a:xfrm>
        </p:grpSpPr>
        <p:sp>
          <p:nvSpPr>
            <p:cNvPr id="5" name="任意多边形 4"/>
            <p:cNvSpPr/>
            <p:nvPr/>
          </p:nvSpPr>
          <p:spPr>
            <a:xfrm>
              <a:off x="1458" y="4342"/>
              <a:ext cx="8450" cy="2636"/>
            </a:xfrm>
            <a:custGeom>
              <a:avLst/>
              <a:gdLst/>
              <a:ahLst/>
              <a:cxnLst>
                <a:cxn ang="3">
                  <a:pos x="hc" y="t"/>
                </a:cxn>
                <a:cxn ang="cd2">
                  <a:pos x="l" y="vc"/>
                </a:cxn>
                <a:cxn ang="cd4">
                  <a:pos x="hc" y="b"/>
                </a:cxn>
                <a:cxn ang="0">
                  <a:pos x="r" y="vc"/>
                </a:cxn>
              </a:cxnLst>
              <a:rect l="l" t="t" r="r" b="b"/>
              <a:pathLst>
                <a:path w="8450" h="2636">
                  <a:moveTo>
                    <a:pt x="0" y="0"/>
                  </a:moveTo>
                  <a:lnTo>
                    <a:pt x="8450" y="0"/>
                  </a:lnTo>
                  <a:lnTo>
                    <a:pt x="8450" y="2117"/>
                  </a:lnTo>
                  <a:lnTo>
                    <a:pt x="1185" y="2117"/>
                  </a:lnTo>
                  <a:lnTo>
                    <a:pt x="666" y="2636"/>
                  </a:lnTo>
                  <a:lnTo>
                    <a:pt x="666" y="2117"/>
                  </a:lnTo>
                  <a:lnTo>
                    <a:pt x="0" y="2117"/>
                  </a:lnTo>
                  <a:lnTo>
                    <a:pt x="0" y="0"/>
                  </a:lnTo>
                  <a:close/>
                </a:path>
              </a:pathLst>
            </a:custGeom>
            <a:noFill/>
            <a:ln w="1905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矩形 6"/>
            <p:cNvSpPr/>
            <p:nvPr/>
          </p:nvSpPr>
          <p:spPr>
            <a:xfrm>
              <a:off x="1273" y="3893"/>
              <a:ext cx="8736" cy="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5" name="文本占位符 50"/>
          <p:cNvSpPr>
            <a:spLocks noGrp="1"/>
          </p:cNvSpPr>
          <p:nvPr/>
        </p:nvSpPr>
        <p:spPr>
          <a:xfrm>
            <a:off x="3810635" y="2177415"/>
            <a:ext cx="4571365" cy="819150"/>
          </a:xfrm>
          <a:prstGeom prst="rect">
            <a:avLst/>
          </a:prstGeom>
          <a:effectLst/>
        </p:spPr>
        <p:txBody>
          <a:bodyPr vert="horz" lIns="101600" tIns="38100" rIns="76200" bIns="38100" rtlCol="0" anchor="t" anchorCtr="0">
            <a:noAutofit/>
          </a:bodyPr>
          <a:lstStyle>
            <a:lvl1pPr marL="0" indent="0" algn="ctr" eaLnBrk="1" fontAlgn="auto" latinLnBrk="0" hangingPunct="1">
              <a:lnSpc>
                <a:spcPct val="80000"/>
              </a:lnSpc>
              <a:spcAft>
                <a:spcPts val="0"/>
              </a:spcAft>
              <a:buNone/>
              <a:defRPr sz="6000" b="0" u="none" strike="noStrike" kern="1200" cap="none" spc="200" normalizeH="0" baseline="0">
                <a:solidFill>
                  <a:srgbClr val="3B303E"/>
                </a:solidFill>
                <a:effectLst/>
                <a:uFillTx/>
                <a:latin typeface="Impact" panose="020B0806030902050204" charset="0"/>
                <a:ea typeface="阿里巴巴普惠体 R" panose="00020600040101010101" charset="-122"/>
                <a:cs typeface="Impact" panose="020B08060309020502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z="6600" strike="noStrike" noProof="1">
                <a:solidFill>
                  <a:schemeClr val="tx1"/>
                </a:solidFill>
              </a:rPr>
              <a:t>PART </a:t>
            </a:r>
            <a:r>
              <a:rPr lang="zh-CN" altLang="en-US" sz="6600" strike="noStrike" noProof="1">
                <a:solidFill>
                  <a:schemeClr val="tx1"/>
                </a:solidFill>
              </a:rPr>
              <a:t>01</a:t>
            </a:r>
            <a:endParaRPr lang="zh-CN" altLang="en-US" sz="6600" strike="noStrike" noProof="1">
              <a:solidFill>
                <a:schemeClr val="tx1"/>
              </a:solidFill>
            </a:endParaRPr>
          </a:p>
        </p:txBody>
      </p:sp>
      <p:sp>
        <p:nvSpPr>
          <p:cNvPr id="10" name="任意多边形: 形状 46"/>
          <p:cNvSpPr/>
          <p:nvPr/>
        </p:nvSpPr>
        <p:spPr>
          <a:xfrm>
            <a:off x="-1270" y="6186805"/>
            <a:ext cx="12192635" cy="67183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01" h="1861">
                <a:moveTo>
                  <a:pt x="0" y="123"/>
                </a:moveTo>
                <a:lnTo>
                  <a:pt x="2" y="123"/>
                </a:lnTo>
                <a:lnTo>
                  <a:pt x="2" y="534"/>
                </a:lnTo>
                <a:lnTo>
                  <a:pt x="0" y="533"/>
                </a:lnTo>
                <a:lnTo>
                  <a:pt x="0" y="123"/>
                </a:lnTo>
                <a:close/>
                <a:moveTo>
                  <a:pt x="19092" y="0"/>
                </a:moveTo>
                <a:cubicBezTo>
                  <a:pt x="19123" y="0"/>
                  <a:pt x="19153" y="1"/>
                  <a:pt x="19182" y="3"/>
                </a:cubicBezTo>
                <a:lnTo>
                  <a:pt x="19201" y="4"/>
                </a:lnTo>
                <a:lnTo>
                  <a:pt x="19201" y="1861"/>
                </a:lnTo>
                <a:lnTo>
                  <a:pt x="2" y="1861"/>
                </a:lnTo>
                <a:lnTo>
                  <a:pt x="2" y="534"/>
                </a:lnTo>
                <a:lnTo>
                  <a:pt x="25" y="553"/>
                </a:lnTo>
                <a:cubicBezTo>
                  <a:pt x="485" y="923"/>
                  <a:pt x="1039" y="1190"/>
                  <a:pt x="1868" y="1281"/>
                </a:cubicBezTo>
                <a:cubicBezTo>
                  <a:pt x="3857" y="1467"/>
                  <a:pt x="5851" y="482"/>
                  <a:pt x="7786" y="505"/>
                </a:cubicBezTo>
                <a:cubicBezTo>
                  <a:pt x="9722" y="528"/>
                  <a:pt x="11568" y="1506"/>
                  <a:pt x="13481" y="1421"/>
                </a:cubicBezTo>
                <a:cubicBezTo>
                  <a:pt x="15333" y="1338"/>
                  <a:pt x="17826" y="-7"/>
                  <a:pt x="19092"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8" name="组合 17"/>
          <p:cNvGrpSpPr/>
          <p:nvPr/>
        </p:nvGrpSpPr>
        <p:grpSpPr>
          <a:xfrm>
            <a:off x="3209925" y="2672715"/>
            <a:ext cx="5769610" cy="968867"/>
            <a:chOff x="9457" y="8851"/>
            <a:chExt cx="9086" cy="2540"/>
          </a:xfrm>
        </p:grpSpPr>
        <p:sp>
          <p:nvSpPr>
            <p:cNvPr id="15" name="矩形 14"/>
            <p:cNvSpPr/>
            <p:nvPr/>
          </p:nvSpPr>
          <p:spPr>
            <a:xfrm flipV="1">
              <a:off x="9649" y="8851"/>
              <a:ext cx="8789" cy="2289"/>
            </a:xfrm>
            <a:prstGeom prst="rect">
              <a:avLst/>
            </a:prstGeom>
            <a:noFill/>
            <a:ln w="1905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6" name="矩形 15"/>
            <p:cNvSpPr/>
            <p:nvPr/>
          </p:nvSpPr>
          <p:spPr>
            <a:xfrm flipV="1">
              <a:off x="9457" y="8866"/>
              <a:ext cx="9086" cy="2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9" name="矩形 18"/>
          <p:cNvSpPr/>
          <p:nvPr/>
        </p:nvSpPr>
        <p:spPr>
          <a:xfrm>
            <a:off x="3232150" y="2813050"/>
            <a:ext cx="5778500" cy="829945"/>
          </a:xfrm>
          <a:prstGeom prst="rect">
            <a:avLst/>
          </a:prstGeom>
        </p:spPr>
        <p:txBody>
          <a:bodyPr wrap="square">
            <a:spAutoFit/>
          </a:bodyPr>
          <a:p>
            <a:pPr algn="ctr"/>
            <a:r>
              <a:rPr lang="zh-CN" altLang="en-US" sz="4800" b="1" dirty="0">
                <a:solidFill>
                  <a:srgbClr val="9F0002"/>
                </a:solidFill>
              </a:rPr>
              <a:t>背景介绍</a:t>
            </a:r>
            <a:endParaRPr lang="zh-CN" altLang="en-US" sz="4800" b="1" dirty="0">
              <a:solidFill>
                <a:srgbClr val="9F0002"/>
              </a:solidFill>
            </a:endParaRPr>
          </a:p>
        </p:txBody>
      </p:sp>
      <p:sp>
        <p:nvSpPr>
          <p:cNvPr id="44" name="文本占位符 54"/>
          <p:cNvSpPr>
            <a:spLocks noGrp="1"/>
          </p:cNvSpPr>
          <p:nvPr/>
        </p:nvSpPr>
        <p:spPr>
          <a:xfrm>
            <a:off x="3220720" y="3589655"/>
            <a:ext cx="5749290" cy="38417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30000"/>
              </a:lnSpc>
              <a:spcAft>
                <a:spcPts val="0"/>
              </a:spcAft>
              <a:buNone/>
              <a:defRPr sz="1200" b="0" u="none" strike="noStrike" kern="1200" cap="none" spc="200" normalizeH="0" baseline="0">
                <a:solidFill>
                  <a:schemeClr val="tx1"/>
                </a:solidFill>
                <a:effectLst/>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ctr">
              <a:lnSpc>
                <a:spcPct val="140000"/>
              </a:lnSpc>
            </a:pPr>
            <a:r>
              <a:rPr lang="en-US" altLang="zh-CN" sz="1100" strike="noStrike" noProof="1">
                <a:solidFill>
                  <a:schemeClr val="tx1"/>
                </a:solidFill>
                <a:sym typeface="+mn-ea"/>
              </a:rPr>
              <a:t>Product Design</a:t>
            </a:r>
            <a:endParaRPr lang="en-US" altLang="zh-CN" sz="1100" strike="noStrike" noProof="1">
              <a:solidFill>
                <a:schemeClr val="tx1"/>
              </a:solidFill>
              <a:sym typeface="+mn-ea"/>
            </a:endParaRPr>
          </a:p>
        </p:txBody>
      </p:sp>
      <p:sp>
        <p:nvSpPr>
          <p:cNvPr id="61" name="任意多边形: 形状 46"/>
          <p:cNvSpPr/>
          <p:nvPr/>
        </p:nvSpPr>
        <p:spPr>
          <a:xfrm rot="10800000">
            <a:off x="-1270" y="85090"/>
            <a:ext cx="12193270" cy="80645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1809">
                <a:moveTo>
                  <a:pt x="0" y="1783"/>
                </a:moveTo>
                <a:lnTo>
                  <a:pt x="2" y="1783"/>
                </a:lnTo>
                <a:lnTo>
                  <a:pt x="2" y="1809"/>
                </a:lnTo>
                <a:lnTo>
                  <a:pt x="0" y="1809"/>
                </a:lnTo>
                <a:lnTo>
                  <a:pt x="0" y="1783"/>
                </a:lnTo>
                <a:close/>
                <a:moveTo>
                  <a:pt x="2" y="600"/>
                </a:moveTo>
                <a:lnTo>
                  <a:pt x="3" y="601"/>
                </a:lnTo>
                <a:lnTo>
                  <a:pt x="3" y="627"/>
                </a:lnTo>
                <a:lnTo>
                  <a:pt x="2" y="626"/>
                </a:lnTo>
                <a:lnTo>
                  <a:pt x="2" y="600"/>
                </a:lnTo>
                <a:close/>
                <a:moveTo>
                  <a:pt x="1" y="126"/>
                </a:moveTo>
                <a:lnTo>
                  <a:pt x="2" y="126"/>
                </a:lnTo>
                <a:lnTo>
                  <a:pt x="2" y="153"/>
                </a:lnTo>
                <a:lnTo>
                  <a:pt x="1" y="153"/>
                </a:lnTo>
                <a:lnTo>
                  <a:pt x="1" y="126"/>
                </a:lnTo>
                <a:close/>
                <a:moveTo>
                  <a:pt x="10739" y="0"/>
                </a:moveTo>
                <a:cubicBezTo>
                  <a:pt x="10757" y="0"/>
                  <a:pt x="10774" y="1"/>
                  <a:pt x="10790" y="3"/>
                </a:cubicBezTo>
                <a:lnTo>
                  <a:pt x="10801" y="4"/>
                </a:lnTo>
                <a:lnTo>
                  <a:pt x="10801" y="30"/>
                </a:lnTo>
                <a:lnTo>
                  <a:pt x="10790" y="29"/>
                </a:lnTo>
                <a:cubicBezTo>
                  <a:pt x="10774" y="27"/>
                  <a:pt x="10757" y="26"/>
                  <a:pt x="10739" y="26"/>
                </a:cubicBezTo>
                <a:cubicBezTo>
                  <a:pt x="10027" y="19"/>
                  <a:pt x="8625" y="1402"/>
                  <a:pt x="7583" y="1487"/>
                </a:cubicBezTo>
                <a:cubicBezTo>
                  <a:pt x="6507" y="1574"/>
                  <a:pt x="5469" y="569"/>
                  <a:pt x="4380" y="545"/>
                </a:cubicBezTo>
                <a:cubicBezTo>
                  <a:pt x="3292" y="522"/>
                  <a:pt x="2170" y="1534"/>
                  <a:pt x="1051" y="1343"/>
                </a:cubicBezTo>
                <a:cubicBezTo>
                  <a:pt x="585" y="1249"/>
                  <a:pt x="273" y="975"/>
                  <a:pt x="15" y="595"/>
                </a:cubicBezTo>
                <a:lnTo>
                  <a:pt x="3" y="577"/>
                </a:lnTo>
                <a:lnTo>
                  <a:pt x="3" y="551"/>
                </a:lnTo>
                <a:lnTo>
                  <a:pt x="15" y="569"/>
                </a:lnTo>
                <a:cubicBezTo>
                  <a:pt x="273" y="949"/>
                  <a:pt x="585" y="1223"/>
                  <a:pt x="1051" y="1317"/>
                </a:cubicBezTo>
                <a:cubicBezTo>
                  <a:pt x="2170" y="1508"/>
                  <a:pt x="3292" y="496"/>
                  <a:pt x="4380" y="519"/>
                </a:cubicBezTo>
                <a:cubicBezTo>
                  <a:pt x="5469" y="543"/>
                  <a:pt x="6507" y="1548"/>
                  <a:pt x="7583" y="1461"/>
                </a:cubicBezTo>
                <a:cubicBezTo>
                  <a:pt x="8625" y="1376"/>
                  <a:pt x="10027" y="-7"/>
                  <a:pt x="10739" y="0"/>
                </a:cubicBezTo>
                <a:close/>
              </a:path>
            </a:pathLst>
          </a:cu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 name="任意多边形: 形状 46"/>
          <p:cNvSpPr/>
          <p:nvPr/>
        </p:nvSpPr>
        <p:spPr>
          <a:xfrm flipH="1" flipV="1">
            <a:off x="-1270" y="0"/>
            <a:ext cx="12192635" cy="67183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01" h="1861">
                <a:moveTo>
                  <a:pt x="0" y="123"/>
                </a:moveTo>
                <a:lnTo>
                  <a:pt x="2" y="123"/>
                </a:lnTo>
                <a:lnTo>
                  <a:pt x="2" y="534"/>
                </a:lnTo>
                <a:lnTo>
                  <a:pt x="0" y="533"/>
                </a:lnTo>
                <a:lnTo>
                  <a:pt x="0" y="123"/>
                </a:lnTo>
                <a:close/>
                <a:moveTo>
                  <a:pt x="19092" y="0"/>
                </a:moveTo>
                <a:cubicBezTo>
                  <a:pt x="19123" y="0"/>
                  <a:pt x="19153" y="1"/>
                  <a:pt x="19182" y="3"/>
                </a:cubicBezTo>
                <a:lnTo>
                  <a:pt x="19201" y="4"/>
                </a:lnTo>
                <a:lnTo>
                  <a:pt x="19201" y="1861"/>
                </a:lnTo>
                <a:lnTo>
                  <a:pt x="2" y="1861"/>
                </a:lnTo>
                <a:lnTo>
                  <a:pt x="2" y="534"/>
                </a:lnTo>
                <a:lnTo>
                  <a:pt x="25" y="553"/>
                </a:lnTo>
                <a:cubicBezTo>
                  <a:pt x="485" y="923"/>
                  <a:pt x="1039" y="1190"/>
                  <a:pt x="1868" y="1281"/>
                </a:cubicBezTo>
                <a:cubicBezTo>
                  <a:pt x="3857" y="1467"/>
                  <a:pt x="5851" y="482"/>
                  <a:pt x="7786" y="505"/>
                </a:cubicBezTo>
                <a:cubicBezTo>
                  <a:pt x="9722" y="528"/>
                  <a:pt x="11568" y="1506"/>
                  <a:pt x="13481" y="1421"/>
                </a:cubicBezTo>
                <a:cubicBezTo>
                  <a:pt x="15333" y="1338"/>
                  <a:pt x="17826" y="-7"/>
                  <a:pt x="19092"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形状 46"/>
          <p:cNvSpPr/>
          <p:nvPr/>
        </p:nvSpPr>
        <p:spPr>
          <a:xfrm rot="10800000" flipH="1" flipV="1">
            <a:off x="-3810" y="5972175"/>
            <a:ext cx="12193270" cy="80645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1809">
                <a:moveTo>
                  <a:pt x="0" y="1783"/>
                </a:moveTo>
                <a:lnTo>
                  <a:pt x="2" y="1783"/>
                </a:lnTo>
                <a:lnTo>
                  <a:pt x="2" y="1809"/>
                </a:lnTo>
                <a:lnTo>
                  <a:pt x="0" y="1809"/>
                </a:lnTo>
                <a:lnTo>
                  <a:pt x="0" y="1783"/>
                </a:lnTo>
                <a:close/>
                <a:moveTo>
                  <a:pt x="2" y="600"/>
                </a:moveTo>
                <a:lnTo>
                  <a:pt x="3" y="601"/>
                </a:lnTo>
                <a:lnTo>
                  <a:pt x="3" y="627"/>
                </a:lnTo>
                <a:lnTo>
                  <a:pt x="2" y="626"/>
                </a:lnTo>
                <a:lnTo>
                  <a:pt x="2" y="600"/>
                </a:lnTo>
                <a:close/>
                <a:moveTo>
                  <a:pt x="1" y="126"/>
                </a:moveTo>
                <a:lnTo>
                  <a:pt x="2" y="126"/>
                </a:lnTo>
                <a:lnTo>
                  <a:pt x="2" y="153"/>
                </a:lnTo>
                <a:lnTo>
                  <a:pt x="1" y="153"/>
                </a:lnTo>
                <a:lnTo>
                  <a:pt x="1" y="126"/>
                </a:lnTo>
                <a:close/>
                <a:moveTo>
                  <a:pt x="10739" y="0"/>
                </a:moveTo>
                <a:cubicBezTo>
                  <a:pt x="10757" y="0"/>
                  <a:pt x="10774" y="1"/>
                  <a:pt x="10790" y="3"/>
                </a:cubicBezTo>
                <a:lnTo>
                  <a:pt x="10801" y="4"/>
                </a:lnTo>
                <a:lnTo>
                  <a:pt x="10801" y="30"/>
                </a:lnTo>
                <a:lnTo>
                  <a:pt x="10790" y="29"/>
                </a:lnTo>
                <a:cubicBezTo>
                  <a:pt x="10774" y="27"/>
                  <a:pt x="10757" y="26"/>
                  <a:pt x="10739" y="26"/>
                </a:cubicBezTo>
                <a:cubicBezTo>
                  <a:pt x="10027" y="19"/>
                  <a:pt x="8625" y="1402"/>
                  <a:pt x="7583" y="1487"/>
                </a:cubicBezTo>
                <a:cubicBezTo>
                  <a:pt x="6507" y="1574"/>
                  <a:pt x="5469" y="569"/>
                  <a:pt x="4380" y="545"/>
                </a:cubicBezTo>
                <a:cubicBezTo>
                  <a:pt x="3292" y="522"/>
                  <a:pt x="2170" y="1534"/>
                  <a:pt x="1051" y="1343"/>
                </a:cubicBezTo>
                <a:cubicBezTo>
                  <a:pt x="585" y="1249"/>
                  <a:pt x="273" y="975"/>
                  <a:pt x="15" y="595"/>
                </a:cubicBezTo>
                <a:lnTo>
                  <a:pt x="3" y="577"/>
                </a:lnTo>
                <a:lnTo>
                  <a:pt x="3" y="551"/>
                </a:lnTo>
                <a:lnTo>
                  <a:pt x="15" y="569"/>
                </a:lnTo>
                <a:cubicBezTo>
                  <a:pt x="273" y="949"/>
                  <a:pt x="585" y="1223"/>
                  <a:pt x="1051" y="1317"/>
                </a:cubicBezTo>
                <a:cubicBezTo>
                  <a:pt x="2170" y="1508"/>
                  <a:pt x="3292" y="496"/>
                  <a:pt x="4380" y="519"/>
                </a:cubicBezTo>
                <a:cubicBezTo>
                  <a:pt x="5469" y="543"/>
                  <a:pt x="6507" y="1548"/>
                  <a:pt x="7583" y="1461"/>
                </a:cubicBezTo>
                <a:cubicBezTo>
                  <a:pt x="8625" y="1376"/>
                  <a:pt x="10027" y="-7"/>
                  <a:pt x="10739" y="0"/>
                </a:cubicBezTo>
                <a:close/>
              </a:path>
            </a:pathLst>
          </a:cu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软件概要设计</a:t>
            </a:r>
            <a:endParaRPr lang="zh-CN" altLang="en-US" sz="2000"/>
          </a:p>
        </p:txBody>
      </p:sp>
      <p:sp>
        <p:nvSpPr>
          <p:cNvPr id="3" name="文本框 2"/>
          <p:cNvSpPr txBox="1"/>
          <p:nvPr/>
        </p:nvSpPr>
        <p:spPr>
          <a:xfrm>
            <a:off x="470603" y="1274247"/>
            <a:ext cx="7315200" cy="460375"/>
          </a:xfrm>
          <a:prstGeom prst="rect">
            <a:avLst/>
          </a:prstGeom>
          <a:noFill/>
        </p:spPr>
        <p:txBody>
          <a:bodyPr wrap="square" rtlCol="0" anchor="t">
            <a:spAutoFit/>
          </a:bodyPr>
          <a:p>
            <a:r>
              <a:rPr lang="zh-CN" altLang="en-US" sz="2400" b="1"/>
              <a:t>数据库设计</a:t>
            </a:r>
            <a:endParaRPr lang="zh-CN" altLang="en-US" sz="2400" b="1"/>
          </a:p>
        </p:txBody>
      </p:sp>
      <p:pic>
        <p:nvPicPr>
          <p:cNvPr id="2" name="图片 1"/>
          <p:cNvPicPr/>
          <p:nvPr/>
        </p:nvPicPr>
        <p:blipFill>
          <a:blip r:embed="rId1"/>
          <a:stretch>
            <a:fillRect/>
          </a:stretch>
        </p:blipFill>
        <p:spPr>
          <a:xfrm>
            <a:off x="6165850" y="118745"/>
            <a:ext cx="6025515" cy="6514465"/>
          </a:xfrm>
          <a:prstGeom prst="rect">
            <a:avLst/>
          </a:prstGeom>
        </p:spPr>
      </p:pic>
      <p:sp>
        <p:nvSpPr>
          <p:cNvPr id="6" name="文本框 5"/>
          <p:cNvSpPr txBox="1"/>
          <p:nvPr/>
        </p:nvSpPr>
        <p:spPr>
          <a:xfrm>
            <a:off x="470535" y="1925002"/>
            <a:ext cx="5080000" cy="4241165"/>
          </a:xfrm>
          <a:prstGeom prst="rect">
            <a:avLst/>
          </a:prstGeom>
        </p:spPr>
        <p:txBody>
          <a:bodyPr>
            <a:spAutoFit/>
          </a:bodyPr>
          <a:p>
            <a:pPr marL="0" indent="0" algn="l" defTabSz="266700">
              <a:spcBef>
                <a:spcPts val="500"/>
              </a:spcBef>
              <a:spcAft>
                <a:spcPts val="500"/>
              </a:spcAft>
            </a:pPr>
            <a:r>
              <a:rPr lang="zh-CN" altLang="en-US" sz="1900">
                <a:latin typeface="楷体" panose="02010609060101010101" charset="-122"/>
                <a:ea typeface="楷体" panose="02010609060101010101" charset="-122"/>
              </a:rPr>
              <a:t>包含了各大平台（如</a:t>
            </a:r>
            <a:r>
              <a:rPr lang="en-US" altLang="zh-CN" sz="1900">
                <a:latin typeface="楷体" panose="02010609060101010101" charset="-122"/>
                <a:ea typeface="楷体" panose="02010609060101010101" charset="-122"/>
              </a:rPr>
              <a:t>B</a:t>
            </a:r>
            <a:r>
              <a:rPr lang="zh-CN" altLang="en-US" sz="1900">
                <a:latin typeface="楷体" panose="02010609060101010101" charset="-122"/>
                <a:ea typeface="楷体" panose="02010609060101010101" charset="-122"/>
              </a:rPr>
              <a:t>站、抖音、小红书等）的评论数据表。各平台评论表的结构类似，包括以下字段：</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zh-CN" altLang="en-US" sz="1900">
                <a:latin typeface="楷体" panose="02010609060101010101" charset="-122"/>
                <a:ea typeface="楷体" panose="02010609060101010101" charset="-122"/>
              </a:rPr>
              <a:t>用户信息：</a:t>
            </a:r>
            <a:r>
              <a:rPr lang="en-US" altLang="zh-CN" sz="1900">
                <a:latin typeface="楷体" panose="02010609060101010101" charset="-122"/>
                <a:ea typeface="楷体" panose="02010609060101010101" charset="-122"/>
              </a:rPr>
              <a:t>user_id, nickname, avatar, ip_location</a:t>
            </a:r>
            <a:endParaRPr lang="en-US" altLang="zh-CN"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zh-CN" altLang="en-US" sz="1900">
                <a:latin typeface="楷体" panose="02010609060101010101" charset="-122"/>
                <a:ea typeface="楷体" panose="02010609060101010101" charset="-122"/>
              </a:rPr>
              <a:t>评论内容：</a:t>
            </a:r>
            <a:r>
              <a:rPr lang="en-US" altLang="zh-CN" sz="1900">
                <a:latin typeface="楷体" panose="02010609060101010101" charset="-122"/>
                <a:ea typeface="楷体" panose="02010609060101010101" charset="-122"/>
              </a:rPr>
              <a:t>comment_id, content, create_time, like_count</a:t>
            </a:r>
            <a:endParaRPr lang="en-US" altLang="zh-CN"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zh-CN" altLang="en-US" sz="1900">
                <a:latin typeface="楷体" panose="02010609060101010101" charset="-122"/>
                <a:ea typeface="楷体" panose="02010609060101010101" charset="-122"/>
              </a:rPr>
              <a:t>父子评论关系：</a:t>
            </a:r>
            <a:r>
              <a:rPr lang="en-US" altLang="zh-CN" sz="1900">
                <a:latin typeface="楷体" panose="02010609060101010101" charset="-122"/>
                <a:ea typeface="楷体" panose="02010609060101010101" charset="-122"/>
              </a:rPr>
              <a:t>parent_comment_id</a:t>
            </a:r>
            <a:endParaRPr lang="en-US" altLang="zh-CN"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zh-CN" altLang="en-US" sz="1900">
                <a:latin typeface="楷体" panose="02010609060101010101" charset="-122"/>
                <a:ea typeface="楷体" panose="02010609060101010101" charset="-122"/>
              </a:rPr>
              <a:t>情感分析：</a:t>
            </a:r>
            <a:r>
              <a:rPr lang="en-US" altLang="zh-CN" sz="1900">
                <a:latin typeface="楷体" panose="02010609060101010101" charset="-122"/>
                <a:ea typeface="楷体" panose="02010609060101010101" charset="-122"/>
              </a:rPr>
              <a:t>sentiment, sentiment_confidence</a:t>
            </a:r>
            <a:endParaRPr lang="en-US" altLang="zh-CN"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zh-CN" altLang="en-US" sz="1900">
                <a:latin typeface="楷体" panose="02010609060101010101" charset="-122"/>
                <a:ea typeface="楷体" panose="02010609060101010101" charset="-122"/>
              </a:rPr>
              <a:t>平台信息：用于区分不同平台的评论来源字段。</a:t>
            </a:r>
            <a:endParaRPr lang="zh-CN" altLang="en-US" sz="1900">
              <a:latin typeface="楷体" panose="02010609060101010101" charset="-122"/>
              <a:ea typeface="楷体" panose="02010609060101010101" charset="-122"/>
            </a:endParaRPr>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软件概要设计</a:t>
            </a:r>
            <a:endParaRPr lang="zh-CN" altLang="en-US" sz="2000"/>
          </a:p>
        </p:txBody>
      </p:sp>
      <p:sp>
        <p:nvSpPr>
          <p:cNvPr id="3" name="文本框 2"/>
          <p:cNvSpPr txBox="1"/>
          <p:nvPr/>
        </p:nvSpPr>
        <p:spPr>
          <a:xfrm>
            <a:off x="470603" y="1274247"/>
            <a:ext cx="7315200" cy="460375"/>
          </a:xfrm>
          <a:prstGeom prst="rect">
            <a:avLst/>
          </a:prstGeom>
          <a:noFill/>
        </p:spPr>
        <p:txBody>
          <a:bodyPr wrap="square" rtlCol="0" anchor="t">
            <a:spAutoFit/>
          </a:bodyPr>
          <a:p>
            <a:r>
              <a:rPr lang="zh-CN" altLang="en-US" sz="2400" b="1"/>
              <a:t>数据库设计</a:t>
            </a:r>
            <a:endParaRPr lang="zh-CN" altLang="en-US" sz="2400" b="1"/>
          </a:p>
        </p:txBody>
      </p:sp>
      <p:sp>
        <p:nvSpPr>
          <p:cNvPr id="7" name="文本框 6"/>
          <p:cNvSpPr txBox="1"/>
          <p:nvPr/>
        </p:nvSpPr>
        <p:spPr>
          <a:xfrm>
            <a:off x="0" y="1734820"/>
            <a:ext cx="5711190" cy="4273550"/>
          </a:xfrm>
          <a:prstGeom prst="rect">
            <a:avLst/>
          </a:prstGeom>
        </p:spPr>
        <p:txBody>
          <a:bodyPr>
            <a:noAutofit/>
          </a:bodyPr>
          <a:p>
            <a:pPr marL="0" indent="0" algn="l" defTabSz="266700">
              <a:spcBef>
                <a:spcPts val="500"/>
              </a:spcBef>
              <a:spcAft>
                <a:spcPts val="500"/>
              </a:spcAft>
            </a:pPr>
            <a:r>
              <a:rPr lang="zh-CN" altLang="en-US" sz="1900">
                <a:latin typeface="楷体" panose="02010609060101010101" charset="-122"/>
                <a:ea typeface="楷体" panose="02010609060101010101" charset="-122"/>
              </a:rPr>
              <a:t>该类图展示了与“风俗文化”相关的表，包括：</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folk </a:t>
            </a:r>
            <a:r>
              <a:rPr lang="zh-CN" altLang="en-US" sz="1900">
                <a:latin typeface="楷体" panose="02010609060101010101" charset="-122"/>
                <a:ea typeface="楷体" panose="02010609060101010101" charset="-122"/>
              </a:rPr>
              <a:t>表：保存风俗文化项目，字段如 </a:t>
            </a:r>
            <a:r>
              <a:rPr lang="en-US" altLang="zh-CN" sz="1900">
                <a:latin typeface="楷体" panose="02010609060101010101" charset="-122"/>
                <a:ea typeface="楷体" panose="02010609060101010101" charset="-122"/>
              </a:rPr>
              <a:t>folk_name</a:t>
            </a:r>
            <a:r>
              <a:rPr lang="zh-CN" altLang="en-US" sz="1900">
                <a:latin typeface="楷体" panose="02010609060101010101" charset="-122"/>
                <a:ea typeface="楷体" panose="02010609060101010101" charset="-122"/>
              </a:rPr>
              <a:t>、</a:t>
            </a:r>
            <a:r>
              <a:rPr lang="en-US" altLang="zh-CN" sz="1900">
                <a:latin typeface="楷体" panose="02010609060101010101" charset="-122"/>
                <a:ea typeface="楷体" panose="02010609060101010101" charset="-122"/>
              </a:rPr>
              <a:t>description</a:t>
            </a:r>
            <a:r>
              <a:rPr lang="zh-CN" altLang="en-US" sz="1900">
                <a:latin typeface="楷体" panose="02010609060101010101" charset="-122"/>
                <a:ea typeface="楷体" panose="02010609060101010101" charset="-122"/>
              </a:rPr>
              <a:t>、</a:t>
            </a:r>
            <a:r>
              <a:rPr lang="en-US" altLang="zh-CN" sz="1900">
                <a:latin typeface="楷体" panose="02010609060101010101" charset="-122"/>
                <a:ea typeface="楷体" panose="02010609060101010101" charset="-122"/>
              </a:rPr>
              <a:t>image_url </a:t>
            </a:r>
            <a:r>
              <a:rPr lang="zh-CN" altLang="en-US" sz="1900">
                <a:latin typeface="楷体" panose="02010609060101010101" charset="-122"/>
                <a:ea typeface="楷体" panose="02010609060101010101" charset="-122"/>
              </a:rPr>
              <a:t>等。</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folk_type </a:t>
            </a:r>
            <a:r>
              <a:rPr lang="zh-CN" altLang="en-US" sz="1900">
                <a:latin typeface="楷体" panose="02010609060101010101" charset="-122"/>
                <a:ea typeface="楷体" panose="02010609060101010101" charset="-122"/>
              </a:rPr>
              <a:t>表：定义风俗类型，如 </a:t>
            </a:r>
            <a:r>
              <a:rPr lang="en-US" altLang="zh-CN" sz="1900">
                <a:latin typeface="楷体" panose="02010609060101010101" charset="-122"/>
                <a:ea typeface="楷体" panose="02010609060101010101" charset="-122"/>
              </a:rPr>
              <a:t>type_name</a:t>
            </a:r>
            <a:r>
              <a:rPr lang="zh-CN" altLang="en-US" sz="1900">
                <a:latin typeface="楷体" panose="02010609060101010101" charset="-122"/>
                <a:ea typeface="楷体" panose="02010609060101010101" charset="-122"/>
              </a:rPr>
              <a:t>。</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folk_token </a:t>
            </a:r>
            <a:r>
              <a:rPr lang="zh-CN" altLang="en-US" sz="1900">
                <a:latin typeface="楷体" panose="02010609060101010101" charset="-122"/>
                <a:ea typeface="楷体" panose="02010609060101010101" charset="-122"/>
              </a:rPr>
              <a:t>表：存储风俗相关的情感分析关键词与情绪数据。</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user_comment_folk </a:t>
            </a:r>
            <a:r>
              <a:rPr lang="zh-CN" altLang="en-US" sz="1900">
                <a:latin typeface="楷体" panose="02010609060101010101" charset="-122"/>
                <a:ea typeface="楷体" panose="02010609060101010101" charset="-122"/>
              </a:rPr>
              <a:t>表：存储用户对风俗文化的评论，与 </a:t>
            </a:r>
            <a:r>
              <a:rPr lang="en-US" altLang="zh-CN" sz="1900">
                <a:latin typeface="楷体" panose="02010609060101010101" charset="-122"/>
                <a:ea typeface="楷体" panose="02010609060101010101" charset="-122"/>
              </a:rPr>
              <a:t>folk_id </a:t>
            </a:r>
            <a:r>
              <a:rPr lang="zh-CN" altLang="en-US" sz="1900">
                <a:latin typeface="楷体" panose="02010609060101010101" charset="-122"/>
                <a:ea typeface="楷体" panose="02010609060101010101" charset="-122"/>
              </a:rPr>
              <a:t>关联。</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folk_topic </a:t>
            </a:r>
            <a:r>
              <a:rPr lang="zh-CN" altLang="en-US" sz="1900">
                <a:latin typeface="楷体" panose="02010609060101010101" charset="-122"/>
                <a:ea typeface="楷体" panose="02010609060101010101" charset="-122"/>
              </a:rPr>
              <a:t>表：存储与风俗相关的主题词与评论信息。</a:t>
            </a:r>
            <a:endParaRPr lang="zh-CN" altLang="en-US" sz="1900">
              <a:latin typeface="楷体" panose="02010609060101010101" charset="-122"/>
              <a:ea typeface="楷体" panose="02010609060101010101" charset="-122"/>
            </a:endParaRPr>
          </a:p>
        </p:txBody>
      </p:sp>
      <p:pic>
        <p:nvPicPr>
          <p:cNvPr id="8" name="图片 7"/>
          <p:cNvPicPr/>
          <p:nvPr/>
        </p:nvPicPr>
        <p:blipFill>
          <a:blip r:embed="rId1"/>
          <a:stretch>
            <a:fillRect/>
          </a:stretch>
        </p:blipFill>
        <p:spPr>
          <a:xfrm>
            <a:off x="5894705" y="-635"/>
            <a:ext cx="6297295" cy="6858000"/>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软件概要设计</a:t>
            </a:r>
            <a:endParaRPr lang="zh-CN" altLang="en-US" sz="2000"/>
          </a:p>
        </p:txBody>
      </p:sp>
      <p:sp>
        <p:nvSpPr>
          <p:cNvPr id="3" name="文本框 2"/>
          <p:cNvSpPr txBox="1"/>
          <p:nvPr/>
        </p:nvSpPr>
        <p:spPr>
          <a:xfrm>
            <a:off x="470603" y="1274247"/>
            <a:ext cx="7315200" cy="460375"/>
          </a:xfrm>
          <a:prstGeom prst="rect">
            <a:avLst/>
          </a:prstGeom>
          <a:noFill/>
        </p:spPr>
        <p:txBody>
          <a:bodyPr wrap="square" rtlCol="0" anchor="t">
            <a:spAutoFit/>
          </a:bodyPr>
          <a:p>
            <a:r>
              <a:rPr lang="zh-CN" altLang="en-US" sz="2400" b="1"/>
              <a:t>数据库设计</a:t>
            </a:r>
            <a:endParaRPr lang="zh-CN" altLang="en-US" sz="2400" b="1"/>
          </a:p>
        </p:txBody>
      </p:sp>
      <p:pic>
        <p:nvPicPr>
          <p:cNvPr id="7" name="图片 6"/>
          <p:cNvPicPr/>
          <p:nvPr/>
        </p:nvPicPr>
        <p:blipFill>
          <a:blip r:embed="rId1"/>
          <a:stretch>
            <a:fillRect/>
          </a:stretch>
        </p:blipFill>
        <p:spPr>
          <a:xfrm>
            <a:off x="4514850" y="0"/>
            <a:ext cx="7677150" cy="6793865"/>
          </a:xfrm>
          <a:prstGeom prst="rect">
            <a:avLst/>
          </a:prstGeom>
        </p:spPr>
      </p:pic>
      <p:sp>
        <p:nvSpPr>
          <p:cNvPr id="8" name="文本框 7"/>
          <p:cNvSpPr txBox="1"/>
          <p:nvPr/>
        </p:nvSpPr>
        <p:spPr>
          <a:xfrm>
            <a:off x="0" y="1924685"/>
            <a:ext cx="5080000" cy="4135755"/>
          </a:xfrm>
          <a:prstGeom prst="rect">
            <a:avLst/>
          </a:prstGeom>
        </p:spPr>
        <p:txBody>
          <a:bodyPr>
            <a:noAutofit/>
          </a:bodyPr>
          <a:p>
            <a:pPr marL="0" indent="0" algn="l" defTabSz="266700">
              <a:spcBef>
                <a:spcPts val="500"/>
              </a:spcBef>
              <a:spcAft>
                <a:spcPts val="500"/>
              </a:spcAft>
            </a:pPr>
            <a:r>
              <a:rPr lang="zh-CN" altLang="en-US" sz="1900">
                <a:latin typeface="楷体" panose="02010609060101010101" charset="-122"/>
                <a:ea typeface="楷体" panose="02010609060101010101" charset="-122"/>
              </a:rPr>
              <a:t>与文学相关的数据库结构如下：</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literature </a:t>
            </a:r>
            <a:r>
              <a:rPr lang="zh-CN" altLang="en-US" sz="1900">
                <a:latin typeface="楷体" panose="02010609060101010101" charset="-122"/>
                <a:ea typeface="楷体" panose="02010609060101010101" charset="-122"/>
              </a:rPr>
              <a:t>表：记录文学作品基本信息，如 </a:t>
            </a:r>
            <a:r>
              <a:rPr lang="en-US" altLang="zh-CN" sz="1900">
                <a:latin typeface="楷体" panose="02010609060101010101" charset="-122"/>
                <a:ea typeface="楷体" panose="02010609060101010101" charset="-122"/>
              </a:rPr>
              <a:t>liter_name</a:t>
            </a:r>
            <a:r>
              <a:rPr lang="zh-CN" altLang="en-US" sz="1900">
                <a:latin typeface="楷体" panose="02010609060101010101" charset="-122"/>
                <a:ea typeface="楷体" panose="02010609060101010101" charset="-122"/>
              </a:rPr>
              <a:t>、</a:t>
            </a:r>
            <a:r>
              <a:rPr lang="en-US" altLang="zh-CN" sz="1900">
                <a:latin typeface="楷体" panose="02010609060101010101" charset="-122"/>
                <a:ea typeface="楷体" panose="02010609060101010101" charset="-122"/>
              </a:rPr>
              <a:t>description</a:t>
            </a:r>
            <a:r>
              <a:rPr lang="zh-CN" altLang="en-US" sz="1900">
                <a:latin typeface="楷体" panose="02010609060101010101" charset="-122"/>
                <a:ea typeface="楷体" panose="02010609060101010101" charset="-122"/>
              </a:rPr>
              <a:t>、</a:t>
            </a:r>
            <a:r>
              <a:rPr lang="en-US" altLang="zh-CN" sz="1900">
                <a:latin typeface="楷体" panose="02010609060101010101" charset="-122"/>
                <a:ea typeface="楷体" panose="02010609060101010101" charset="-122"/>
              </a:rPr>
              <a:t>image_url </a:t>
            </a:r>
            <a:r>
              <a:rPr lang="zh-CN" altLang="en-US" sz="1900">
                <a:latin typeface="楷体" panose="02010609060101010101" charset="-122"/>
                <a:ea typeface="楷体" panose="02010609060101010101" charset="-122"/>
              </a:rPr>
              <a:t>等。</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liter_type </a:t>
            </a:r>
            <a:r>
              <a:rPr lang="zh-CN" altLang="en-US" sz="1900">
                <a:latin typeface="楷体" panose="02010609060101010101" charset="-122"/>
                <a:ea typeface="楷体" panose="02010609060101010101" charset="-122"/>
              </a:rPr>
              <a:t>表：定义文学类型，如 </a:t>
            </a:r>
            <a:r>
              <a:rPr lang="en-US" altLang="zh-CN" sz="1900">
                <a:latin typeface="楷体" panose="02010609060101010101" charset="-122"/>
                <a:ea typeface="楷体" panose="02010609060101010101" charset="-122"/>
              </a:rPr>
              <a:t>type_name</a:t>
            </a:r>
            <a:r>
              <a:rPr lang="zh-CN" altLang="en-US" sz="1900">
                <a:latin typeface="楷体" panose="02010609060101010101" charset="-122"/>
                <a:ea typeface="楷体" panose="02010609060101010101" charset="-122"/>
              </a:rPr>
              <a:t>。</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liter_token </a:t>
            </a:r>
            <a:r>
              <a:rPr lang="zh-CN" altLang="en-US" sz="1900">
                <a:latin typeface="楷体" panose="02010609060101010101" charset="-122"/>
                <a:ea typeface="楷体" panose="02010609060101010101" charset="-122"/>
              </a:rPr>
              <a:t>表：文学作品相关的情感词汇。</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user_comment_literature </a:t>
            </a:r>
            <a:r>
              <a:rPr lang="zh-CN" altLang="en-US" sz="1900">
                <a:latin typeface="楷体" panose="02010609060101010101" charset="-122"/>
                <a:ea typeface="楷体" panose="02010609060101010101" charset="-122"/>
              </a:rPr>
              <a:t>表：保存用户评论，与文学作品 </a:t>
            </a:r>
            <a:r>
              <a:rPr lang="en-US" altLang="zh-CN" sz="1900">
                <a:latin typeface="楷体" panose="02010609060101010101" charset="-122"/>
                <a:ea typeface="楷体" panose="02010609060101010101" charset="-122"/>
              </a:rPr>
              <a:t>liter_id </a:t>
            </a:r>
            <a:r>
              <a:rPr lang="zh-CN" altLang="en-US" sz="1900">
                <a:latin typeface="楷体" panose="02010609060101010101" charset="-122"/>
                <a:ea typeface="楷体" panose="02010609060101010101" charset="-122"/>
              </a:rPr>
              <a:t>关联。</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liter_topic </a:t>
            </a:r>
            <a:r>
              <a:rPr lang="zh-CN" altLang="en-US" sz="1900">
                <a:latin typeface="楷体" panose="02010609060101010101" charset="-122"/>
                <a:ea typeface="楷体" panose="02010609060101010101" charset="-122"/>
              </a:rPr>
              <a:t>表：与评论相关的主题词表。</a:t>
            </a:r>
            <a:endParaRPr lang="zh-CN" altLang="en-US" sz="1900">
              <a:latin typeface="楷体" panose="02010609060101010101" charset="-122"/>
              <a:ea typeface="楷体" panose="02010609060101010101" charset="-122"/>
            </a:endParaRPr>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软件概要设计</a:t>
            </a:r>
            <a:endParaRPr lang="zh-CN" altLang="en-US" sz="2000"/>
          </a:p>
        </p:txBody>
      </p:sp>
      <p:sp>
        <p:nvSpPr>
          <p:cNvPr id="3" name="文本框 2"/>
          <p:cNvSpPr txBox="1"/>
          <p:nvPr/>
        </p:nvSpPr>
        <p:spPr>
          <a:xfrm>
            <a:off x="470603" y="1274247"/>
            <a:ext cx="7315200" cy="460375"/>
          </a:xfrm>
          <a:prstGeom prst="rect">
            <a:avLst/>
          </a:prstGeom>
          <a:noFill/>
        </p:spPr>
        <p:txBody>
          <a:bodyPr wrap="square" rtlCol="0" anchor="t">
            <a:spAutoFit/>
          </a:bodyPr>
          <a:p>
            <a:r>
              <a:rPr lang="zh-CN" altLang="en-US" sz="2400" b="1"/>
              <a:t>数据库设计</a:t>
            </a:r>
            <a:endParaRPr lang="zh-CN" altLang="en-US" sz="2400" b="1"/>
          </a:p>
        </p:txBody>
      </p:sp>
      <p:pic>
        <p:nvPicPr>
          <p:cNvPr id="7" name="图片 6"/>
          <p:cNvPicPr/>
          <p:nvPr/>
        </p:nvPicPr>
        <p:blipFill>
          <a:blip r:embed="rId1"/>
          <a:stretch>
            <a:fillRect/>
          </a:stretch>
        </p:blipFill>
        <p:spPr>
          <a:xfrm>
            <a:off x="4514850" y="0"/>
            <a:ext cx="7677150" cy="6793865"/>
          </a:xfrm>
          <a:prstGeom prst="rect">
            <a:avLst/>
          </a:prstGeom>
        </p:spPr>
      </p:pic>
      <p:sp>
        <p:nvSpPr>
          <p:cNvPr id="8" name="文本框 7"/>
          <p:cNvSpPr txBox="1"/>
          <p:nvPr/>
        </p:nvSpPr>
        <p:spPr>
          <a:xfrm>
            <a:off x="0" y="1924685"/>
            <a:ext cx="5080000" cy="4135755"/>
          </a:xfrm>
          <a:prstGeom prst="rect">
            <a:avLst/>
          </a:prstGeom>
        </p:spPr>
        <p:txBody>
          <a:bodyPr>
            <a:noAutofit/>
          </a:bodyPr>
          <a:p>
            <a:pPr marL="0" indent="0" algn="l" defTabSz="266700">
              <a:spcBef>
                <a:spcPts val="500"/>
              </a:spcBef>
              <a:spcAft>
                <a:spcPts val="500"/>
              </a:spcAft>
            </a:pPr>
            <a:r>
              <a:rPr lang="zh-CN" altLang="en-US" sz="1900">
                <a:latin typeface="楷体" panose="02010609060101010101" charset="-122"/>
                <a:ea typeface="楷体" panose="02010609060101010101" charset="-122"/>
              </a:rPr>
              <a:t>与文学相关的数据库结构如下：</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literature </a:t>
            </a:r>
            <a:r>
              <a:rPr lang="zh-CN" altLang="en-US" sz="1900">
                <a:latin typeface="楷体" panose="02010609060101010101" charset="-122"/>
                <a:ea typeface="楷体" panose="02010609060101010101" charset="-122"/>
              </a:rPr>
              <a:t>表：记录文学作品基本信息，如 </a:t>
            </a:r>
            <a:r>
              <a:rPr lang="en-US" altLang="zh-CN" sz="1900">
                <a:latin typeface="楷体" panose="02010609060101010101" charset="-122"/>
                <a:ea typeface="楷体" panose="02010609060101010101" charset="-122"/>
              </a:rPr>
              <a:t>liter_name</a:t>
            </a:r>
            <a:r>
              <a:rPr lang="zh-CN" altLang="en-US" sz="1900">
                <a:latin typeface="楷体" panose="02010609060101010101" charset="-122"/>
                <a:ea typeface="楷体" panose="02010609060101010101" charset="-122"/>
              </a:rPr>
              <a:t>、</a:t>
            </a:r>
            <a:r>
              <a:rPr lang="en-US" altLang="zh-CN" sz="1900">
                <a:latin typeface="楷体" panose="02010609060101010101" charset="-122"/>
                <a:ea typeface="楷体" panose="02010609060101010101" charset="-122"/>
              </a:rPr>
              <a:t>description</a:t>
            </a:r>
            <a:r>
              <a:rPr lang="zh-CN" altLang="en-US" sz="1900">
                <a:latin typeface="楷体" panose="02010609060101010101" charset="-122"/>
                <a:ea typeface="楷体" panose="02010609060101010101" charset="-122"/>
              </a:rPr>
              <a:t>、</a:t>
            </a:r>
            <a:r>
              <a:rPr lang="en-US" altLang="zh-CN" sz="1900">
                <a:latin typeface="楷体" panose="02010609060101010101" charset="-122"/>
                <a:ea typeface="楷体" panose="02010609060101010101" charset="-122"/>
              </a:rPr>
              <a:t>image_url </a:t>
            </a:r>
            <a:r>
              <a:rPr lang="zh-CN" altLang="en-US" sz="1900">
                <a:latin typeface="楷体" panose="02010609060101010101" charset="-122"/>
                <a:ea typeface="楷体" panose="02010609060101010101" charset="-122"/>
              </a:rPr>
              <a:t>等。</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liter_type </a:t>
            </a:r>
            <a:r>
              <a:rPr lang="zh-CN" altLang="en-US" sz="1900">
                <a:latin typeface="楷体" panose="02010609060101010101" charset="-122"/>
                <a:ea typeface="楷体" panose="02010609060101010101" charset="-122"/>
              </a:rPr>
              <a:t>表：定义文学类型，如 </a:t>
            </a:r>
            <a:r>
              <a:rPr lang="en-US" altLang="zh-CN" sz="1900">
                <a:latin typeface="楷体" panose="02010609060101010101" charset="-122"/>
                <a:ea typeface="楷体" panose="02010609060101010101" charset="-122"/>
              </a:rPr>
              <a:t>type_name</a:t>
            </a:r>
            <a:r>
              <a:rPr lang="zh-CN" altLang="en-US" sz="1900">
                <a:latin typeface="楷体" panose="02010609060101010101" charset="-122"/>
                <a:ea typeface="楷体" panose="02010609060101010101" charset="-122"/>
              </a:rPr>
              <a:t>。</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liter_token </a:t>
            </a:r>
            <a:r>
              <a:rPr lang="zh-CN" altLang="en-US" sz="1900">
                <a:latin typeface="楷体" panose="02010609060101010101" charset="-122"/>
                <a:ea typeface="楷体" panose="02010609060101010101" charset="-122"/>
              </a:rPr>
              <a:t>表：文学作品相关的情感词汇。</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user_comment_literature </a:t>
            </a:r>
            <a:r>
              <a:rPr lang="zh-CN" altLang="en-US" sz="1900">
                <a:latin typeface="楷体" panose="02010609060101010101" charset="-122"/>
                <a:ea typeface="楷体" panose="02010609060101010101" charset="-122"/>
              </a:rPr>
              <a:t>表：保存用户评论，与文学作品 </a:t>
            </a:r>
            <a:r>
              <a:rPr lang="en-US" altLang="zh-CN" sz="1900">
                <a:latin typeface="楷体" panose="02010609060101010101" charset="-122"/>
                <a:ea typeface="楷体" panose="02010609060101010101" charset="-122"/>
              </a:rPr>
              <a:t>liter_id </a:t>
            </a:r>
            <a:r>
              <a:rPr lang="zh-CN" altLang="en-US" sz="1900">
                <a:latin typeface="楷体" panose="02010609060101010101" charset="-122"/>
                <a:ea typeface="楷体" panose="02010609060101010101" charset="-122"/>
              </a:rPr>
              <a:t>关联。</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liter_topic </a:t>
            </a:r>
            <a:r>
              <a:rPr lang="zh-CN" altLang="en-US" sz="1900">
                <a:latin typeface="楷体" panose="02010609060101010101" charset="-122"/>
                <a:ea typeface="楷体" panose="02010609060101010101" charset="-122"/>
              </a:rPr>
              <a:t>表：与评论相关的主题词表。</a:t>
            </a:r>
            <a:endParaRPr lang="zh-CN" altLang="en-US" sz="1900">
              <a:latin typeface="楷体" panose="02010609060101010101" charset="-122"/>
              <a:ea typeface="楷体" panose="02010609060101010101" charset="-122"/>
            </a:endParaRPr>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软件概要设计</a:t>
            </a:r>
            <a:endParaRPr lang="zh-CN" altLang="en-US" sz="2000"/>
          </a:p>
        </p:txBody>
      </p:sp>
      <p:sp>
        <p:nvSpPr>
          <p:cNvPr id="3" name="文本框 2"/>
          <p:cNvSpPr txBox="1"/>
          <p:nvPr/>
        </p:nvSpPr>
        <p:spPr>
          <a:xfrm>
            <a:off x="470603" y="1274247"/>
            <a:ext cx="7315200" cy="460375"/>
          </a:xfrm>
          <a:prstGeom prst="rect">
            <a:avLst/>
          </a:prstGeom>
          <a:noFill/>
        </p:spPr>
        <p:txBody>
          <a:bodyPr wrap="square" rtlCol="0" anchor="t">
            <a:spAutoFit/>
          </a:bodyPr>
          <a:p>
            <a:r>
              <a:rPr lang="zh-CN" altLang="en-US" sz="2400" b="1"/>
              <a:t>数据库设计</a:t>
            </a:r>
            <a:endParaRPr lang="zh-CN" altLang="en-US" sz="2400" b="1"/>
          </a:p>
        </p:txBody>
      </p:sp>
      <p:sp>
        <p:nvSpPr>
          <p:cNvPr id="2" name="文本框 1"/>
          <p:cNvSpPr txBox="1"/>
          <p:nvPr/>
        </p:nvSpPr>
        <p:spPr>
          <a:xfrm>
            <a:off x="0" y="1811020"/>
            <a:ext cx="3872230" cy="4361815"/>
          </a:xfrm>
          <a:prstGeom prst="rect">
            <a:avLst/>
          </a:prstGeom>
        </p:spPr>
        <p:txBody>
          <a:bodyPr>
            <a:noAutofit/>
          </a:bodyPr>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city </a:t>
            </a:r>
            <a:r>
              <a:rPr lang="zh-CN" altLang="en-US" sz="1900">
                <a:latin typeface="楷体" panose="02010609060101010101" charset="-122"/>
                <a:ea typeface="楷体" panose="02010609060101010101" charset="-122"/>
              </a:rPr>
              <a:t>表：保存城市信息，如 </a:t>
            </a:r>
            <a:r>
              <a:rPr lang="en-US" altLang="zh-CN" sz="1900">
                <a:latin typeface="楷体" panose="02010609060101010101" charset="-122"/>
                <a:ea typeface="楷体" panose="02010609060101010101" charset="-122"/>
              </a:rPr>
              <a:t>city_name</a:t>
            </a:r>
            <a:r>
              <a:rPr lang="zh-CN" altLang="en-US" sz="1900">
                <a:latin typeface="楷体" panose="02010609060101010101" charset="-122"/>
                <a:ea typeface="楷体" panose="02010609060101010101" charset="-122"/>
              </a:rPr>
              <a:t>。</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sceniespot </a:t>
            </a:r>
            <a:r>
              <a:rPr lang="zh-CN" altLang="en-US" sz="1900">
                <a:latin typeface="楷体" panose="02010609060101010101" charset="-122"/>
                <a:ea typeface="楷体" panose="02010609060101010101" charset="-122"/>
              </a:rPr>
              <a:t>表：景点信息，如 </a:t>
            </a:r>
            <a:r>
              <a:rPr lang="en-US" altLang="zh-CN" sz="1900">
                <a:latin typeface="楷体" panose="02010609060101010101" charset="-122"/>
                <a:ea typeface="楷体" panose="02010609060101010101" charset="-122"/>
              </a:rPr>
              <a:t>spot_name</a:t>
            </a:r>
            <a:r>
              <a:rPr lang="zh-CN" altLang="en-US" sz="1900">
                <a:latin typeface="楷体" panose="02010609060101010101" charset="-122"/>
                <a:ea typeface="楷体" panose="02010609060101010101" charset="-122"/>
              </a:rPr>
              <a:t>、</a:t>
            </a:r>
            <a:r>
              <a:rPr lang="en-US" altLang="zh-CN" sz="1900">
                <a:latin typeface="楷体" panose="02010609060101010101" charset="-122"/>
                <a:ea typeface="楷体" panose="02010609060101010101" charset="-122"/>
              </a:rPr>
              <a:t>description</a:t>
            </a:r>
            <a:r>
              <a:rPr lang="zh-CN" altLang="en-US" sz="1900">
                <a:latin typeface="楷体" panose="02010609060101010101" charset="-122"/>
                <a:ea typeface="楷体" panose="02010609060101010101" charset="-122"/>
              </a:rPr>
              <a:t>、</a:t>
            </a:r>
            <a:r>
              <a:rPr lang="en-US" altLang="zh-CN" sz="1900">
                <a:latin typeface="楷体" panose="02010609060101010101" charset="-122"/>
                <a:ea typeface="楷体" panose="02010609060101010101" charset="-122"/>
              </a:rPr>
              <a:t>image_url</a:t>
            </a:r>
            <a:r>
              <a:rPr lang="zh-CN" altLang="en-US" sz="1900">
                <a:latin typeface="楷体" panose="02010609060101010101" charset="-122"/>
                <a:ea typeface="楷体" panose="02010609060101010101" charset="-122"/>
              </a:rPr>
              <a:t>、</a:t>
            </a:r>
            <a:r>
              <a:rPr lang="en-US" altLang="zh-CN" sz="1900">
                <a:latin typeface="楷体" panose="02010609060101010101" charset="-122"/>
                <a:ea typeface="楷体" panose="02010609060101010101" charset="-122"/>
              </a:rPr>
              <a:t>rating </a:t>
            </a:r>
            <a:r>
              <a:rPr lang="zh-CN" altLang="en-US" sz="1900">
                <a:latin typeface="楷体" panose="02010609060101010101" charset="-122"/>
                <a:ea typeface="楷体" panose="02010609060101010101" charset="-122"/>
              </a:rPr>
              <a:t>等。</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bilibili_video_comment</a:t>
            </a:r>
            <a:r>
              <a:rPr lang="zh-CN" altLang="en-US" sz="1900">
                <a:latin typeface="楷体" panose="02010609060101010101" charset="-122"/>
                <a:ea typeface="楷体" panose="02010609060101010101" charset="-122"/>
              </a:rPr>
              <a:t>、</a:t>
            </a:r>
            <a:r>
              <a:rPr lang="en-US" altLang="zh-CN" sz="1900">
                <a:latin typeface="楷体" panose="02010609060101010101" charset="-122"/>
                <a:ea typeface="楷体" panose="02010609060101010101" charset="-122"/>
              </a:rPr>
              <a:t>zhihu_comment</a:t>
            </a:r>
            <a:r>
              <a:rPr lang="zh-CN" altLang="en-US" sz="1900">
                <a:latin typeface="楷体" panose="02010609060101010101" charset="-122"/>
                <a:ea typeface="楷体" panose="02010609060101010101" charset="-122"/>
              </a:rPr>
              <a:t>、</a:t>
            </a:r>
            <a:r>
              <a:rPr lang="en-US" altLang="zh-CN" sz="1900">
                <a:latin typeface="楷体" panose="02010609060101010101" charset="-122"/>
                <a:ea typeface="楷体" panose="02010609060101010101" charset="-122"/>
              </a:rPr>
              <a:t>xhs_note_comment </a:t>
            </a:r>
            <a:r>
              <a:rPr lang="zh-CN" altLang="en-US" sz="1900">
                <a:latin typeface="楷体" panose="02010609060101010101" charset="-122"/>
                <a:ea typeface="楷体" panose="02010609060101010101" charset="-122"/>
              </a:rPr>
              <a:t>等：不同平台的评论表，统一通过 </a:t>
            </a:r>
            <a:r>
              <a:rPr lang="en-US" altLang="zh-CN" sz="1900">
                <a:latin typeface="楷体" panose="02010609060101010101" charset="-122"/>
                <a:ea typeface="楷体" panose="02010609060101010101" charset="-122"/>
              </a:rPr>
              <a:t>comment_id </a:t>
            </a:r>
            <a:r>
              <a:rPr lang="zh-CN" altLang="en-US" sz="1900">
                <a:latin typeface="楷体" panose="02010609060101010101" charset="-122"/>
                <a:ea typeface="楷体" panose="02010609060101010101" charset="-122"/>
              </a:rPr>
              <a:t>关联主题和景点。</a:t>
            </a:r>
            <a:endParaRPr lang="zh-CN" altLang="en-US" sz="1900">
              <a:latin typeface="楷体" panose="02010609060101010101" charset="-122"/>
              <a:ea typeface="楷体" panose="02010609060101010101" charset="-122"/>
            </a:endParaRPr>
          </a:p>
          <a:p>
            <a:pPr marL="0" indent="0" algn="l" defTabSz="266700">
              <a:spcBef>
                <a:spcPts val="500"/>
              </a:spcBef>
              <a:spcAft>
                <a:spcPts val="500"/>
              </a:spcAft>
            </a:pPr>
            <a:r>
              <a:rPr lang="zh-CN" altLang="en-US" sz="1900">
                <a:latin typeface="楷体" panose="02010609060101010101" charset="-122"/>
                <a:ea typeface="楷体" panose="02010609060101010101" charset="-122"/>
              </a:rPr>
              <a:t>通过主题</a:t>
            </a:r>
            <a:r>
              <a:rPr lang="en-US" altLang="zh-CN" sz="1900">
                <a:latin typeface="楷体" panose="02010609060101010101" charset="-122"/>
                <a:ea typeface="楷体" panose="02010609060101010101" charset="-122"/>
              </a:rPr>
              <a:t>topic </a:t>
            </a:r>
            <a:r>
              <a:rPr lang="zh-CN" altLang="en-US" sz="1900">
                <a:latin typeface="楷体" panose="02010609060101010101" charset="-122"/>
                <a:ea typeface="楷体" panose="02010609060101010101" charset="-122"/>
              </a:rPr>
              <a:t>表，可以进行跨平台评论分析，确保评论内容与情感情绪词 </a:t>
            </a:r>
            <a:r>
              <a:rPr lang="en-US" altLang="zh-CN" sz="1900">
                <a:latin typeface="楷体" panose="02010609060101010101" charset="-122"/>
                <a:ea typeface="楷体" panose="02010609060101010101" charset="-122"/>
              </a:rPr>
              <a:t>token </a:t>
            </a:r>
            <a:r>
              <a:rPr lang="zh-CN" altLang="en-US" sz="1900">
                <a:latin typeface="楷体" panose="02010609060101010101" charset="-122"/>
                <a:ea typeface="楷体" panose="02010609060101010101" charset="-122"/>
              </a:rPr>
              <a:t>进行统一管理。</a:t>
            </a:r>
            <a:endParaRPr lang="zh-CN" altLang="en-US" sz="1900">
              <a:latin typeface="楷体" panose="02010609060101010101" charset="-122"/>
              <a:ea typeface="楷体" panose="02010609060101010101" charset="-122"/>
            </a:endParaRPr>
          </a:p>
        </p:txBody>
      </p:sp>
      <p:pic>
        <p:nvPicPr>
          <p:cNvPr id="6" name="图片 5"/>
          <p:cNvPicPr/>
          <p:nvPr/>
        </p:nvPicPr>
        <p:blipFill>
          <a:blip r:embed="rId1"/>
          <a:stretch>
            <a:fillRect/>
          </a:stretch>
        </p:blipFill>
        <p:spPr>
          <a:xfrm>
            <a:off x="4058920" y="-635"/>
            <a:ext cx="8133080" cy="6858635"/>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软件概要设计</a:t>
            </a:r>
            <a:endParaRPr lang="zh-CN" altLang="en-US" sz="2000"/>
          </a:p>
        </p:txBody>
      </p:sp>
      <p:sp>
        <p:nvSpPr>
          <p:cNvPr id="3" name="文本框 2"/>
          <p:cNvSpPr txBox="1"/>
          <p:nvPr/>
        </p:nvSpPr>
        <p:spPr>
          <a:xfrm>
            <a:off x="470603" y="1274247"/>
            <a:ext cx="7315200" cy="460375"/>
          </a:xfrm>
          <a:prstGeom prst="rect">
            <a:avLst/>
          </a:prstGeom>
          <a:noFill/>
        </p:spPr>
        <p:txBody>
          <a:bodyPr wrap="square" rtlCol="0" anchor="t">
            <a:spAutoFit/>
          </a:bodyPr>
          <a:p>
            <a:r>
              <a:rPr lang="zh-CN" altLang="en-US" sz="2400" b="1"/>
              <a:t>数据库设计</a:t>
            </a:r>
            <a:endParaRPr lang="zh-CN" altLang="en-US" sz="2400" b="1"/>
          </a:p>
        </p:txBody>
      </p:sp>
      <p:sp>
        <p:nvSpPr>
          <p:cNvPr id="7" name="文本框 6"/>
          <p:cNvSpPr txBox="1"/>
          <p:nvPr/>
        </p:nvSpPr>
        <p:spPr>
          <a:xfrm>
            <a:off x="455930" y="1734820"/>
            <a:ext cx="4271010" cy="4826000"/>
          </a:xfrm>
          <a:prstGeom prst="rect">
            <a:avLst/>
          </a:prstGeom>
        </p:spPr>
        <p:txBody>
          <a:bodyPr wrap="square">
            <a:spAutoFit/>
          </a:bodyPr>
          <a:p>
            <a:pPr marL="0" indent="0" algn="l" defTabSz="266700">
              <a:spcBef>
                <a:spcPts val="500"/>
              </a:spcBef>
              <a:spcAft>
                <a:spcPts val="500"/>
              </a:spcAft>
            </a:pPr>
            <a:r>
              <a:rPr lang="zh-CN" altLang="en-US" sz="1900">
                <a:latin typeface="楷体" panose="02010609060101010101" charset="-122"/>
                <a:ea typeface="楷体" panose="02010609060101010101" charset="-122"/>
              </a:rPr>
              <a:t>美食相关的数据库结构：</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food </a:t>
            </a:r>
            <a:r>
              <a:rPr lang="zh-CN" altLang="en-US" sz="1900">
                <a:latin typeface="楷体" panose="02010609060101010101" charset="-122"/>
                <a:ea typeface="楷体" panose="02010609060101010101" charset="-122"/>
              </a:rPr>
              <a:t>表：存储美食的基本信息，如 </a:t>
            </a:r>
            <a:r>
              <a:rPr lang="en-US" altLang="zh-CN" sz="1900">
                <a:latin typeface="楷体" panose="02010609060101010101" charset="-122"/>
                <a:ea typeface="楷体" panose="02010609060101010101" charset="-122"/>
              </a:rPr>
              <a:t>food_name, description, image_url </a:t>
            </a:r>
            <a:r>
              <a:rPr lang="zh-CN" altLang="en-US" sz="1900">
                <a:latin typeface="楷体" panose="02010609060101010101" charset="-122"/>
                <a:ea typeface="楷体" panose="02010609060101010101" charset="-122"/>
              </a:rPr>
              <a:t>等。</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food_influence </a:t>
            </a:r>
            <a:r>
              <a:rPr lang="zh-CN" altLang="en-US" sz="1900">
                <a:latin typeface="楷体" panose="02010609060101010101" charset="-122"/>
                <a:ea typeface="楷体" panose="02010609060101010101" charset="-122"/>
              </a:rPr>
              <a:t>表：保存美食的受欢迎度数据，如参与度 </a:t>
            </a:r>
            <a:r>
              <a:rPr lang="en-US" altLang="zh-CN" sz="1900">
                <a:latin typeface="楷体" panose="02010609060101010101" charset="-122"/>
                <a:ea typeface="楷体" panose="02010609060101010101" charset="-122"/>
              </a:rPr>
              <a:t>participation</a:t>
            </a:r>
            <a:r>
              <a:rPr lang="zh-CN" altLang="en-US" sz="1900">
                <a:latin typeface="楷体" panose="02010609060101010101" charset="-122"/>
                <a:ea typeface="楷体" panose="02010609060101010101" charset="-122"/>
              </a:rPr>
              <a:t>、讨论度 </a:t>
            </a:r>
            <a:r>
              <a:rPr lang="en-US" altLang="zh-CN" sz="1900">
                <a:latin typeface="楷体" panose="02010609060101010101" charset="-122"/>
                <a:ea typeface="楷体" panose="02010609060101010101" charset="-122"/>
              </a:rPr>
              <a:t>discussion</a:t>
            </a:r>
            <a:r>
              <a:rPr lang="zh-CN" altLang="en-US" sz="1900">
                <a:latin typeface="楷体" panose="02010609060101010101" charset="-122"/>
                <a:ea typeface="楷体" panose="02010609060101010101" charset="-122"/>
              </a:rPr>
              <a:t>。</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food_token </a:t>
            </a:r>
            <a:r>
              <a:rPr lang="zh-CN" altLang="en-US" sz="1900">
                <a:latin typeface="楷体" panose="02010609060101010101" charset="-122"/>
                <a:ea typeface="楷体" panose="02010609060101010101" charset="-122"/>
              </a:rPr>
              <a:t>表：存储美食相关情感词与情绪分数。</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user_comment_food </a:t>
            </a:r>
            <a:r>
              <a:rPr lang="zh-CN" altLang="en-US" sz="1900">
                <a:latin typeface="楷体" panose="02010609060101010101" charset="-122"/>
                <a:ea typeface="楷体" panose="02010609060101010101" charset="-122"/>
              </a:rPr>
              <a:t>表：保存用户对美食的评论，关联 </a:t>
            </a:r>
            <a:r>
              <a:rPr lang="en-US" altLang="zh-CN" sz="1900">
                <a:latin typeface="楷体" panose="02010609060101010101" charset="-122"/>
                <a:ea typeface="楷体" panose="02010609060101010101" charset="-122"/>
              </a:rPr>
              <a:t>food_id</a:t>
            </a:r>
            <a:r>
              <a:rPr lang="zh-CN" altLang="en-US" sz="1900">
                <a:latin typeface="楷体" panose="02010609060101010101" charset="-122"/>
                <a:ea typeface="楷体" panose="02010609060101010101" charset="-122"/>
              </a:rPr>
              <a:t>。</a:t>
            </a:r>
            <a:endParaRPr lang="zh-CN" altLang="en-US" sz="1900">
              <a:latin typeface="楷体" panose="02010609060101010101" charset="-122"/>
              <a:ea typeface="楷体" panose="02010609060101010101" charset="-122"/>
            </a:endParaRPr>
          </a:p>
          <a:p>
            <a:pPr marL="457200" indent="-228600" algn="just" defTabSz="266700">
              <a:spcBef>
                <a:spcPts val="500"/>
              </a:spcBef>
              <a:spcAft>
                <a:spcPts val="500"/>
              </a:spcAft>
            </a:pPr>
            <a:r>
              <a:rPr lang="en-US" altLang="zh-CN" sz="1600">
                <a:latin typeface="Symbol" panose="05050102010706020507"/>
                <a:ea typeface="楷体" panose="02010609060101010101" charset="-122"/>
              </a:rPr>
              <a:t>· </a:t>
            </a:r>
            <a:r>
              <a:rPr lang="en-US" altLang="zh-CN" sz="1900">
                <a:latin typeface="楷体" panose="02010609060101010101" charset="-122"/>
                <a:ea typeface="楷体" panose="02010609060101010101" charset="-122"/>
              </a:rPr>
              <a:t>food_topic </a:t>
            </a:r>
            <a:r>
              <a:rPr lang="zh-CN" altLang="en-US" sz="1900">
                <a:latin typeface="楷体" panose="02010609060101010101" charset="-122"/>
                <a:ea typeface="楷体" panose="02010609060101010101" charset="-122"/>
              </a:rPr>
              <a:t>表：与评论相关的主题词表。</a:t>
            </a:r>
            <a:endParaRPr lang="zh-CN" altLang="en-US" sz="1900">
              <a:latin typeface="楷体" panose="02010609060101010101" charset="-122"/>
              <a:ea typeface="楷体" panose="02010609060101010101" charset="-122"/>
            </a:endParaRPr>
          </a:p>
        </p:txBody>
      </p:sp>
      <p:pic>
        <p:nvPicPr>
          <p:cNvPr id="8" name="图片 7"/>
          <p:cNvPicPr/>
          <p:nvPr/>
        </p:nvPicPr>
        <p:blipFill>
          <a:blip r:embed="rId1"/>
          <a:stretch>
            <a:fillRect/>
          </a:stretch>
        </p:blipFill>
        <p:spPr>
          <a:xfrm>
            <a:off x="5177155" y="0"/>
            <a:ext cx="7165340" cy="6858635"/>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软件概要设计</a:t>
            </a:r>
            <a:endParaRPr lang="zh-CN" altLang="en-US" sz="2000"/>
          </a:p>
        </p:txBody>
      </p:sp>
      <p:sp>
        <p:nvSpPr>
          <p:cNvPr id="6" name="文本框 5"/>
          <p:cNvSpPr txBox="1"/>
          <p:nvPr/>
        </p:nvSpPr>
        <p:spPr>
          <a:xfrm>
            <a:off x="5399791" y="399832"/>
            <a:ext cx="7785100" cy="646232"/>
          </a:xfrm>
          <a:prstGeom prst="rect">
            <a:avLst/>
          </a:prstGeom>
          <a:noFill/>
          <a:ln w="9525">
            <a:noFill/>
          </a:ln>
        </p:spPr>
        <p:txBody>
          <a:bodyPr wrap="square">
            <a:noAutofit/>
          </a:bodyPr>
          <a:p>
            <a:pPr indent="0"/>
            <a:r>
              <a:rPr lang="zh-CN" b="1">
                <a:solidFill>
                  <a:srgbClr val="1F2328"/>
                </a:solidFill>
                <a:ea typeface="-apple-system"/>
              </a:rPr>
              <a:t>接口设计：重要的业务功能（可与用户故事对应）和工具类设计</a:t>
            </a:r>
            <a:endParaRPr lang="zh-CN" altLang="en-US"/>
          </a:p>
        </p:txBody>
      </p:sp>
      <p:graphicFrame>
        <p:nvGraphicFramePr>
          <p:cNvPr id="13" name="表格 12"/>
          <p:cNvGraphicFramePr/>
          <p:nvPr/>
        </p:nvGraphicFramePr>
        <p:xfrm>
          <a:off x="0" y="0"/>
          <a:ext cx="12192000" cy="6857365"/>
        </p:xfrm>
        <a:graphic>
          <a:graphicData uri="http://schemas.openxmlformats.org/drawingml/2006/table">
            <a:tbl>
              <a:tblPr/>
              <a:tblGrid>
                <a:gridCol w="2438400"/>
                <a:gridCol w="2438400"/>
                <a:gridCol w="2438400"/>
                <a:gridCol w="2438400"/>
                <a:gridCol w="2438400"/>
              </a:tblGrid>
              <a:tr h="617220">
                <a:tc>
                  <a:txBody>
                    <a:bodyPr/>
                    <a:p>
                      <a:pPr indent="0">
                        <a:buNone/>
                      </a:pPr>
                      <a:r>
                        <a:rPr lang="zh-CN" sz="1600" b="1">
                          <a:solidFill>
                            <a:srgbClr val="333333"/>
                          </a:solidFill>
                          <a:ea typeface="Open Sans" panose="020B0606030504020204"/>
                        </a:rPr>
                        <a:t>接口名称</a:t>
                      </a:r>
                      <a:endParaRPr lang="zh-CN" altLang="en-US" sz="1600"/>
                    </a:p>
                  </a:txBody>
                  <a:tcPr marL="165100" marR="165100" marT="76200" marB="76200">
                    <a:lnL>
                      <a:noFill/>
                    </a:lnL>
                    <a:lnR>
                      <a:noFill/>
                    </a:lnR>
                    <a:lnT cap="flat">
                      <a:noFill/>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lgn="ctr">
                        <a:buNone/>
                      </a:pPr>
                      <a:r>
                        <a:rPr lang="zh-CN" sz="1600" b="1">
                          <a:solidFill>
                            <a:srgbClr val="333333"/>
                          </a:solidFill>
                          <a:ea typeface="Open Sans" panose="020B0606030504020204"/>
                        </a:rPr>
                        <a:t>接口功能</a:t>
                      </a:r>
                      <a:endParaRPr lang="zh-CN" altLang="en-US" sz="1600"/>
                    </a:p>
                  </a:txBody>
                  <a:tcPr marL="165100" marR="165100" marT="76200" marB="76200">
                    <a:lnL>
                      <a:noFill/>
                    </a:lnL>
                    <a:lnR>
                      <a:noFill/>
                    </a:lnR>
                    <a:lnT cap="flat">
                      <a:noFill/>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lgn="ctr">
                        <a:buNone/>
                      </a:pPr>
                      <a:r>
                        <a:rPr lang="zh-CN" sz="1600" b="1">
                          <a:solidFill>
                            <a:srgbClr val="333333"/>
                          </a:solidFill>
                          <a:ea typeface="Open Sans" panose="020B0606030504020204"/>
                        </a:rPr>
                        <a:t>输入变量或对象</a:t>
                      </a:r>
                      <a:endParaRPr lang="zh-CN" altLang="en-US" sz="1600"/>
                    </a:p>
                  </a:txBody>
                  <a:tcPr marL="165100" marR="165100" marT="76200" marB="76200">
                    <a:lnL>
                      <a:noFill/>
                    </a:lnL>
                    <a:lnR>
                      <a:noFill/>
                    </a:lnR>
                    <a:lnT cap="flat">
                      <a:noFill/>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lgn="ctr">
                        <a:buNone/>
                      </a:pPr>
                      <a:r>
                        <a:rPr lang="zh-CN" sz="1600" b="1">
                          <a:solidFill>
                            <a:srgbClr val="333333"/>
                          </a:solidFill>
                          <a:ea typeface="Open Sans" panose="020B0606030504020204"/>
                        </a:rPr>
                        <a:t>输出对象</a:t>
                      </a:r>
                      <a:endParaRPr lang="zh-CN" altLang="en-US" sz="1600"/>
                    </a:p>
                  </a:txBody>
                  <a:tcPr marL="165100" marR="165100" marT="76200" marB="76200">
                    <a:lnL>
                      <a:noFill/>
                    </a:lnL>
                    <a:lnR>
                      <a:noFill/>
                    </a:lnR>
                    <a:lnT cap="flat">
                      <a:noFill/>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lgn="r">
                        <a:buNone/>
                      </a:pPr>
                      <a:r>
                        <a:rPr lang="zh-CN" sz="1600" b="1">
                          <a:solidFill>
                            <a:srgbClr val="333333"/>
                          </a:solidFill>
                          <a:ea typeface="Open Sans" panose="020B0606030504020204"/>
                        </a:rPr>
                        <a:t>备注</a:t>
                      </a:r>
                      <a:endParaRPr lang="zh-CN" altLang="en-US" sz="1600"/>
                    </a:p>
                  </a:txBody>
                  <a:tcPr marL="165100" marR="165100" marT="76200" marB="76200">
                    <a:lnL>
                      <a:noFill/>
                    </a:lnL>
                    <a:lnR cap="flat">
                      <a:noFill/>
                    </a:lnR>
                    <a:lnT cap="flat">
                      <a:noFill/>
                    </a:lnT>
                    <a:lnB w="9525" cap="flat" cmpd="sng">
                      <a:solidFill>
                        <a:srgbClr val="DFE2E5"/>
                      </a:solidFill>
                      <a:prstDash val="solid"/>
                      <a:headEnd type="none" w="med" len="med"/>
                      <a:tailEnd type="none" w="med" len="med"/>
                    </a:lnB>
                    <a:lnTlToBr>
                      <a:noFill/>
                    </a:lnTlToBr>
                    <a:lnBlToTr>
                      <a:noFill/>
                    </a:lnBlToTr>
                    <a:solidFill>
                      <a:srgbClr val="F8F8F8"/>
                    </a:solidFill>
                  </a:tcPr>
                </a:tc>
              </a:tr>
              <a:tr h="801370">
                <a:tc>
                  <a:txBody>
                    <a:bodyPr/>
                    <a:p>
                      <a:pPr indent="0">
                        <a:buNone/>
                      </a:pPr>
                      <a:r>
                        <a:rPr lang="en-US" sz="1800" b="0">
                          <a:solidFill>
                            <a:srgbClr val="333333"/>
                          </a:solidFill>
                          <a:latin typeface="Open Sans" panose="020B0606030504020204" charset="0"/>
                        </a:rPr>
                        <a:t>ZhipuAI</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调用智谱AI接口</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solidFill>
                            <a:srgbClr val="333333"/>
                          </a:solidFill>
                          <a:latin typeface="Open Sans" panose="020B0606030504020204" charset="0"/>
                        </a:rPr>
                        <a:t>prompt</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solidFill>
                            <a:srgbClr val="333333"/>
                          </a:solidFill>
                          <a:latin typeface="Open Sans" panose="020B0606030504020204" charset="0"/>
                        </a:rPr>
                        <a:t>response</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lgn="r">
                        <a:buNone/>
                      </a:pPr>
                      <a:r>
                        <a:rPr lang="zh-CN" sz="1800" b="0">
                          <a:solidFill>
                            <a:srgbClr val="333333"/>
                          </a:solidFill>
                          <a:ea typeface="Open Sans" panose="020B0606030504020204"/>
                        </a:rPr>
                        <a:t>需向智谱AI</a:t>
                      </a:r>
                      <a:r>
                        <a:rPr lang="zh-CN" altLang="en-US" sz="1800" b="0">
                          <a:solidFill>
                            <a:srgbClr val="333333"/>
                          </a:solidFill>
                          <a:ea typeface="Open Sans" panose="020B0606030504020204"/>
                        </a:rPr>
                        <a:t>调用</a:t>
                      </a:r>
                      <a:r>
                        <a:rPr lang="zh-CN" sz="1800" b="0">
                          <a:solidFill>
                            <a:srgbClr val="333333"/>
                          </a:solidFill>
                          <a:ea typeface="Open Sans" panose="020B0606030504020204"/>
                        </a:rPr>
                        <a:t>API Key</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r>
              <a:tr h="617855">
                <a:tc>
                  <a:txBody>
                    <a:bodyPr/>
                    <a:p>
                      <a:pPr indent="0">
                        <a:buNone/>
                      </a:pPr>
                      <a:r>
                        <a:rPr lang="en-US" sz="1800" b="0">
                          <a:solidFill>
                            <a:srgbClr val="333333"/>
                          </a:solidFill>
                          <a:latin typeface="Open Sans" panose="020B0606030504020204" charset="0"/>
                        </a:rPr>
                        <a:t>City</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获取城市信息接口</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无</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获取城市信息列表</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lgn="r">
                        <a:buNone/>
                      </a:pPr>
                      <a:r>
                        <a:rPr lang="zh-CN" sz="1800" b="0">
                          <a:solidFill>
                            <a:srgbClr val="333333"/>
                          </a:solidFill>
                          <a:ea typeface="Open Sans" panose="020B0606030504020204"/>
                        </a:rPr>
                        <a:t>无</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r>
              <a:tr h="617855">
                <a:tc>
                  <a:txBody>
                    <a:bodyPr/>
                    <a:p>
                      <a:pPr indent="0">
                        <a:buNone/>
                      </a:pPr>
                      <a:r>
                        <a:rPr lang="en-US" sz="1800" b="0">
                          <a:solidFill>
                            <a:srgbClr val="333333"/>
                          </a:solidFill>
                          <a:latin typeface="Open Sans" panose="020B0606030504020204" charset="0"/>
                        </a:rPr>
                        <a:t>Cloud</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调用词云接口</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景区名称</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词云图</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lgn="r">
                        <a:buNone/>
                      </a:pPr>
                      <a:r>
                        <a:rPr lang="zh-CN" sz="1800" b="0">
                          <a:solidFill>
                            <a:srgbClr val="333333"/>
                          </a:solidFill>
                          <a:ea typeface="Open Sans" panose="020B0606030504020204"/>
                        </a:rPr>
                        <a:t>无</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r>
              <a:tr h="618490">
                <a:tc>
                  <a:txBody>
                    <a:bodyPr/>
                    <a:p>
                      <a:pPr indent="0">
                        <a:buNone/>
                      </a:pPr>
                      <a:r>
                        <a:rPr lang="en-US" sz="1800" b="0">
                          <a:solidFill>
                            <a:srgbClr val="333333"/>
                          </a:solidFill>
                          <a:latin typeface="Open Sans" panose="020B0606030504020204" charset="0"/>
                        </a:rPr>
                        <a:t>Comment_tokenizer</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调用评论分词接口</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景区名称</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评论分词分析结果</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lgn="r">
                        <a:buNone/>
                      </a:pPr>
                      <a:r>
                        <a:rPr lang="zh-CN" sz="1800" b="0">
                          <a:solidFill>
                            <a:srgbClr val="333333"/>
                          </a:solidFill>
                          <a:ea typeface="Open Sans" panose="020B0606030504020204"/>
                        </a:rPr>
                        <a:t>无</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r>
              <a:tr h="1114425">
                <a:tc>
                  <a:txBody>
                    <a:bodyPr/>
                    <a:p>
                      <a:pPr indent="0">
                        <a:buNone/>
                      </a:pPr>
                      <a:r>
                        <a:rPr lang="en-US" sz="1800" b="0">
                          <a:solidFill>
                            <a:srgbClr val="333333"/>
                          </a:solidFill>
                          <a:latin typeface="Open Sans" panose="020B0606030504020204" charset="0"/>
                        </a:rPr>
                        <a:t>Comment</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调用评论分析接口</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景区名称</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评论详细信息接口</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lgn="r">
                        <a:buNone/>
                      </a:pPr>
                      <a:r>
                        <a:rPr lang="zh-CN" sz="1800" b="0">
                          <a:solidFill>
                            <a:srgbClr val="333333"/>
                          </a:solidFill>
                          <a:ea typeface="Open Sans" panose="020B0606030504020204"/>
                        </a:rPr>
                        <a:t>获取评论内容统计、评论ip统计、评论按月按年汇总</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r>
              <a:tr h="618490">
                <a:tc>
                  <a:txBody>
                    <a:bodyPr/>
                    <a:p>
                      <a:pPr indent="0">
                        <a:buNone/>
                      </a:pPr>
                      <a:r>
                        <a:rPr lang="en-US" sz="1800" b="0">
                          <a:solidFill>
                            <a:srgbClr val="333333"/>
                          </a:solidFill>
                          <a:latin typeface="Open Sans" panose="020B0606030504020204" charset="0"/>
                        </a:rPr>
                        <a:t>Ida</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调用主题分析接口</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景区名称</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评论主题分析结果</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lgn="r">
                        <a:buNone/>
                      </a:pPr>
                      <a:r>
                        <a:rPr lang="zh-CN" sz="1800" b="0">
                          <a:solidFill>
                            <a:srgbClr val="333333"/>
                          </a:solidFill>
                          <a:ea typeface="Open Sans" panose="020B0606030504020204"/>
                        </a:rPr>
                        <a:t>无</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r>
              <a:tr h="617220">
                <a:tc>
                  <a:txBody>
                    <a:bodyPr/>
                    <a:p>
                      <a:pPr indent="0">
                        <a:buNone/>
                      </a:pPr>
                      <a:r>
                        <a:rPr lang="en-US" sz="1800" b="0">
                          <a:solidFill>
                            <a:srgbClr val="333333"/>
                          </a:solidFill>
                          <a:latin typeface="Open Sans" panose="020B0606030504020204" charset="0"/>
                        </a:rPr>
                        <a:t>preview</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调用预测接口</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时间序列、预测步数</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预测序列</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lgn="r">
                        <a:buNone/>
                      </a:pPr>
                      <a:r>
                        <a:rPr lang="zh-CN" sz="1800" b="0">
                          <a:solidFill>
                            <a:srgbClr val="333333"/>
                          </a:solidFill>
                          <a:ea typeface="Open Sans" panose="020B0606030504020204"/>
                        </a:rPr>
                        <a:t>无</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r>
              <a:tr h="617220">
                <a:tc>
                  <a:txBody>
                    <a:bodyPr/>
                    <a:p>
                      <a:pPr indent="0">
                        <a:buNone/>
                      </a:pPr>
                      <a:r>
                        <a:rPr lang="en-US" sz="1800" b="0">
                          <a:solidFill>
                            <a:srgbClr val="333333"/>
                          </a:solidFill>
                          <a:latin typeface="Open Sans" panose="020B0606030504020204" charset="0"/>
                        </a:rPr>
                        <a:t>sentiments</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调用情感分析接口</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评论</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buNone/>
                      </a:pPr>
                      <a:r>
                        <a:rPr lang="zh-CN" sz="1800" b="0">
                          <a:solidFill>
                            <a:srgbClr val="333333"/>
                          </a:solidFill>
                          <a:ea typeface="Open Sans" panose="020B0606030504020204"/>
                        </a:rPr>
                        <a:t>情感分析结果</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c>
                  <a:txBody>
                    <a:bodyPr/>
                    <a:p>
                      <a:pPr indent="0" algn="r">
                        <a:buNone/>
                      </a:pPr>
                      <a:r>
                        <a:rPr lang="zh-CN" sz="1800" b="0">
                          <a:solidFill>
                            <a:srgbClr val="333333"/>
                          </a:solidFill>
                          <a:ea typeface="Open Sans" panose="020B0606030504020204"/>
                        </a:rPr>
                        <a:t>无</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8F8F8"/>
                    </a:solidFill>
                  </a:tcPr>
                </a:tc>
              </a:tr>
              <a:tr h="617220">
                <a:tc>
                  <a:txBody>
                    <a:bodyPr/>
                    <a:p>
                      <a:pPr indent="0">
                        <a:buNone/>
                      </a:pPr>
                      <a:r>
                        <a:rPr lang="en-US" sz="1800" b="0">
                          <a:solidFill>
                            <a:srgbClr val="333333"/>
                          </a:solidFill>
                          <a:latin typeface="Open Sans" panose="020B0606030504020204" charset="0"/>
                        </a:rPr>
                        <a:t>spot</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调用景点信息接口</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景点名称</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buNone/>
                      </a:pPr>
                      <a:r>
                        <a:rPr lang="zh-CN" sz="1800" b="0">
                          <a:solidFill>
                            <a:srgbClr val="333333"/>
                          </a:solidFill>
                          <a:ea typeface="Open Sans" panose="020B0606030504020204"/>
                        </a:rPr>
                        <a:t>景点详细</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c>
                  <a:txBody>
                    <a:bodyPr/>
                    <a:p>
                      <a:pPr indent="0" algn="r">
                        <a:buNone/>
                      </a:pPr>
                      <a:r>
                        <a:rPr lang="zh-CN" sz="1800" b="0">
                          <a:solidFill>
                            <a:srgbClr val="333333"/>
                          </a:solidFill>
                          <a:ea typeface="Open Sans" panose="020B0606030504020204"/>
                        </a:rPr>
                        <a:t>无</a:t>
                      </a:r>
                      <a:endParaRPr lang="zh-CN" altLang="en-US" sz="1800"/>
                    </a:p>
                  </a:txBody>
                  <a:tcPr marL="165100" marR="165100" marT="76200" marB="76200">
                    <a:lnL w="9525" cap="flat" cmpd="sng">
                      <a:solidFill>
                        <a:srgbClr val="DFE2E5"/>
                      </a:solidFill>
                      <a:prstDash val="solid"/>
                      <a:headEnd type="none" w="med" len="med"/>
                      <a:tailEnd type="none" w="med" len="med"/>
                    </a:lnL>
                    <a:lnR w="9525" cap="flat" cmpd="sng">
                      <a:solidFill>
                        <a:srgbClr val="DFE2E5"/>
                      </a:solidFill>
                      <a:prstDash val="solid"/>
                      <a:headEnd type="none" w="med" len="med"/>
                      <a:tailEnd type="none" w="med" len="med"/>
                    </a:lnR>
                    <a:lnT w="9525" cap="flat" cmpd="sng">
                      <a:solidFill>
                        <a:srgbClr val="DFE2E5"/>
                      </a:solidFill>
                      <a:prstDash val="solid"/>
                      <a:headEnd type="none" w="med" len="med"/>
                      <a:tailEnd type="none" w="med" len="med"/>
                    </a:lnT>
                    <a:lnB w="9525" cap="flat" cmpd="sng">
                      <a:solidFill>
                        <a:srgbClr val="DFE2E5"/>
                      </a:solidFill>
                      <a:prstDash val="solid"/>
                      <a:headEnd type="none" w="med" len="med"/>
                      <a:tailEnd type="none" w="med" len="med"/>
                    </a:lnB>
                    <a:lnTlToBr>
                      <a:noFill/>
                    </a:lnTlToBr>
                    <a:lnBlToTr>
                      <a:noFill/>
                    </a:lnBlToTr>
                    <a:solidFill>
                      <a:srgbClr val="FFFFFF"/>
                    </a:solidFill>
                  </a:tcPr>
                </a:tc>
              </a:tr>
            </a:tbl>
          </a:graphicData>
        </a:graphic>
      </p:graphicFrame>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软件概要设计</a:t>
            </a:r>
            <a:endParaRPr lang="zh-CN" altLang="en-US" sz="2000"/>
          </a:p>
        </p:txBody>
      </p:sp>
      <p:sp>
        <p:nvSpPr>
          <p:cNvPr id="2" name="文本框 1"/>
          <p:cNvSpPr txBox="1"/>
          <p:nvPr userDrawn="1"/>
        </p:nvSpPr>
        <p:spPr>
          <a:xfrm>
            <a:off x="455890" y="1198245"/>
            <a:ext cx="1797844" cy="368300"/>
          </a:xfrm>
          <a:prstGeom prst="rect">
            <a:avLst/>
          </a:prstGeom>
        </p:spPr>
        <p:txBody>
          <a:bodyPr wrap="none" rtlCol="0">
            <a:noAutofit/>
          </a:bodyPr>
          <a:p>
            <a:r>
              <a:rPr lang="zh-CN" altLang="en-US"/>
              <a:t>前端采用</a:t>
            </a:r>
            <a:r>
              <a:rPr lang="en-US" altLang="zh-CN"/>
              <a:t>vue.js</a:t>
            </a:r>
            <a:endParaRPr lang="zh-CN" altLang="en-US"/>
          </a:p>
        </p:txBody>
      </p:sp>
      <p:pic>
        <p:nvPicPr>
          <p:cNvPr id="3" name="图片 2" descr="upload_post_object_v2_2063565040"/>
          <p:cNvPicPr>
            <a:picLocks noChangeAspect="1"/>
          </p:cNvPicPr>
          <p:nvPr/>
        </p:nvPicPr>
        <p:blipFill>
          <a:blip r:embed="rId1"/>
          <a:stretch>
            <a:fillRect/>
          </a:stretch>
        </p:blipFill>
        <p:spPr>
          <a:xfrm>
            <a:off x="240824" y="1803400"/>
            <a:ext cx="3683794" cy="4476750"/>
          </a:xfrm>
          <a:prstGeom prst="rect">
            <a:avLst/>
          </a:prstGeom>
        </p:spPr>
      </p:pic>
      <p:pic>
        <p:nvPicPr>
          <p:cNvPr id="9" name="图片 8"/>
          <p:cNvPicPr>
            <a:picLocks noChangeAspect="1"/>
          </p:cNvPicPr>
          <p:nvPr/>
        </p:nvPicPr>
        <p:blipFill>
          <a:blip r:embed="rId2"/>
          <a:srcRect l="9200" r="7267"/>
          <a:stretch>
            <a:fillRect/>
          </a:stretch>
        </p:blipFill>
        <p:spPr>
          <a:xfrm>
            <a:off x="3391535" y="1860550"/>
            <a:ext cx="2386965" cy="4419600"/>
          </a:xfrm>
          <a:prstGeom prst="rect">
            <a:avLst/>
          </a:prstGeom>
        </p:spPr>
      </p:pic>
      <p:pic>
        <p:nvPicPr>
          <p:cNvPr id="10" name="图片 9"/>
          <p:cNvPicPr>
            <a:picLocks noChangeAspect="1"/>
          </p:cNvPicPr>
          <p:nvPr/>
        </p:nvPicPr>
        <p:blipFill>
          <a:blip r:embed="rId3"/>
          <a:stretch>
            <a:fillRect/>
          </a:stretch>
        </p:blipFill>
        <p:spPr>
          <a:xfrm>
            <a:off x="9016365" y="0"/>
            <a:ext cx="2676525" cy="6716395"/>
          </a:xfrm>
          <a:prstGeom prst="rect">
            <a:avLst/>
          </a:prstGeom>
        </p:spPr>
      </p:pic>
      <p:pic>
        <p:nvPicPr>
          <p:cNvPr id="11" name="图片 10"/>
          <p:cNvPicPr>
            <a:picLocks noChangeAspect="1"/>
          </p:cNvPicPr>
          <p:nvPr/>
        </p:nvPicPr>
        <p:blipFill>
          <a:blip r:embed="rId4"/>
          <a:stretch>
            <a:fillRect/>
          </a:stretch>
        </p:blipFill>
        <p:spPr>
          <a:xfrm>
            <a:off x="5991860" y="-635"/>
            <a:ext cx="2811145" cy="6858635"/>
          </a:xfrm>
          <a:prstGeom prst="rect">
            <a:avLst/>
          </a:prstGeom>
        </p:spPr>
      </p:pic>
    </p:spTree>
    <p:custDataLst>
      <p:tags r:id="rId5"/>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软件概要设计</a:t>
            </a:r>
            <a:endParaRPr lang="zh-CN" altLang="en-US" sz="2000"/>
          </a:p>
        </p:txBody>
      </p:sp>
      <p:sp>
        <p:nvSpPr>
          <p:cNvPr id="2" name="文本框 1"/>
          <p:cNvSpPr txBox="1"/>
          <p:nvPr userDrawn="1"/>
        </p:nvSpPr>
        <p:spPr>
          <a:xfrm>
            <a:off x="607219" y="317"/>
            <a:ext cx="2012156" cy="368300"/>
          </a:xfrm>
          <a:prstGeom prst="rect">
            <a:avLst/>
          </a:prstGeom>
        </p:spPr>
        <p:txBody>
          <a:bodyPr wrap="none" rtlCol="0">
            <a:noAutofit/>
          </a:bodyPr>
          <a:p>
            <a:r>
              <a:rPr lang="zh-CN" altLang="en-US"/>
              <a:t>后端采用</a:t>
            </a:r>
            <a:r>
              <a:rPr lang="en-US" altLang="zh-CN">
                <a:solidFill>
                  <a:schemeClr val="tx1"/>
                </a:solidFill>
              </a:rPr>
              <a:t>Django</a:t>
            </a:r>
            <a:endParaRPr lang="en-US" altLang="zh-CN">
              <a:solidFill>
                <a:schemeClr val="tx1"/>
              </a:solidFill>
            </a:endParaRPr>
          </a:p>
        </p:txBody>
      </p:sp>
      <p:pic>
        <p:nvPicPr>
          <p:cNvPr id="8" name="图片 7" descr="upload_post_object_v2_2725381917"/>
          <p:cNvPicPr>
            <a:picLocks noChangeAspect="1"/>
          </p:cNvPicPr>
          <p:nvPr/>
        </p:nvPicPr>
        <p:blipFill>
          <a:blip r:embed="rId1"/>
          <a:stretch>
            <a:fillRect/>
          </a:stretch>
        </p:blipFill>
        <p:spPr>
          <a:xfrm>
            <a:off x="6398895" y="4566285"/>
            <a:ext cx="3073400" cy="2261235"/>
          </a:xfrm>
          <a:prstGeom prst="rect">
            <a:avLst/>
          </a:prstGeom>
        </p:spPr>
      </p:pic>
      <p:pic>
        <p:nvPicPr>
          <p:cNvPr id="9" name="图片 8" descr="upload_post_object_v2_972563113"/>
          <p:cNvPicPr>
            <a:picLocks noChangeAspect="1"/>
          </p:cNvPicPr>
          <p:nvPr/>
        </p:nvPicPr>
        <p:blipFill>
          <a:blip r:embed="rId2"/>
          <a:stretch>
            <a:fillRect/>
          </a:stretch>
        </p:blipFill>
        <p:spPr>
          <a:xfrm>
            <a:off x="8941753" y="0"/>
            <a:ext cx="2286000" cy="3467100"/>
          </a:xfrm>
          <a:prstGeom prst="rect">
            <a:avLst/>
          </a:prstGeom>
        </p:spPr>
      </p:pic>
      <p:pic>
        <p:nvPicPr>
          <p:cNvPr id="10" name="图片 9" descr="upload_post_object_v2_1166575849"/>
          <p:cNvPicPr>
            <a:picLocks noChangeAspect="1"/>
          </p:cNvPicPr>
          <p:nvPr/>
        </p:nvPicPr>
        <p:blipFill>
          <a:blip r:embed="rId3"/>
          <a:stretch>
            <a:fillRect/>
          </a:stretch>
        </p:blipFill>
        <p:spPr>
          <a:xfrm>
            <a:off x="8942070" y="3389630"/>
            <a:ext cx="3055620" cy="1649095"/>
          </a:xfrm>
          <a:prstGeom prst="rect">
            <a:avLst/>
          </a:prstGeom>
        </p:spPr>
      </p:pic>
      <p:pic>
        <p:nvPicPr>
          <p:cNvPr id="11" name="图片 10"/>
          <p:cNvPicPr>
            <a:picLocks noChangeAspect="1"/>
          </p:cNvPicPr>
          <p:nvPr/>
        </p:nvPicPr>
        <p:blipFill>
          <a:blip r:embed="rId4"/>
          <a:stretch>
            <a:fillRect/>
          </a:stretch>
        </p:blipFill>
        <p:spPr>
          <a:xfrm>
            <a:off x="3277235" y="-49530"/>
            <a:ext cx="3121660" cy="6877685"/>
          </a:xfrm>
          <a:prstGeom prst="rect">
            <a:avLst/>
          </a:prstGeom>
        </p:spPr>
      </p:pic>
      <p:pic>
        <p:nvPicPr>
          <p:cNvPr id="6" name="图片 5"/>
          <p:cNvPicPr>
            <a:picLocks noChangeAspect="1"/>
          </p:cNvPicPr>
          <p:nvPr/>
        </p:nvPicPr>
        <p:blipFill>
          <a:blip r:embed="rId5"/>
          <a:stretch>
            <a:fillRect/>
          </a:stretch>
        </p:blipFill>
        <p:spPr>
          <a:xfrm>
            <a:off x="6398895" y="0"/>
            <a:ext cx="2535555" cy="4565650"/>
          </a:xfrm>
          <a:prstGeom prst="rect">
            <a:avLst/>
          </a:prstGeom>
        </p:spPr>
      </p:pic>
      <p:pic>
        <p:nvPicPr>
          <p:cNvPr id="12" name="图片 11"/>
          <p:cNvPicPr>
            <a:picLocks noChangeAspect="1"/>
          </p:cNvPicPr>
          <p:nvPr/>
        </p:nvPicPr>
        <p:blipFill>
          <a:blip r:embed="rId6"/>
          <a:stretch>
            <a:fillRect/>
          </a:stretch>
        </p:blipFill>
        <p:spPr>
          <a:xfrm>
            <a:off x="76835" y="484505"/>
            <a:ext cx="3200400" cy="6343650"/>
          </a:xfrm>
          <a:prstGeom prst="rect">
            <a:avLst/>
          </a:prstGeom>
        </p:spPr>
      </p:pic>
    </p:spTree>
    <p:custDataLst>
      <p:tags r:id="rId7"/>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608330"/>
            <a:ext cx="10254615" cy="355600"/>
          </a:xfrm>
        </p:spPr>
        <p:txBody>
          <a:bodyPr>
            <a:normAutofit fontScale="90000"/>
          </a:bodyPr>
          <a:p>
            <a:r>
              <a:t>用例设计</a:t>
            </a:r>
            <a:r>
              <a:t>分析</a:t>
            </a:r>
          </a:p>
        </p:txBody>
      </p:sp>
      <p:pic>
        <p:nvPicPr>
          <p:cNvPr id="4" name="内容占位符 3" descr="77970c3ed79d2fc989cb922c39afd36"/>
          <p:cNvPicPr>
            <a:picLocks noChangeAspect="1"/>
          </p:cNvPicPr>
          <p:nvPr>
            <p:ph idx="1"/>
          </p:nvPr>
        </p:nvPicPr>
        <p:blipFill>
          <a:blip r:embed="rId1"/>
          <a:stretch>
            <a:fillRect/>
          </a:stretch>
        </p:blipFill>
        <p:spPr>
          <a:xfrm>
            <a:off x="715645" y="1030605"/>
            <a:ext cx="3653790" cy="2788920"/>
          </a:xfrm>
          <a:prstGeom prst="rect">
            <a:avLst/>
          </a:prstGeom>
        </p:spPr>
      </p:pic>
      <p:pic>
        <p:nvPicPr>
          <p:cNvPr id="5" name="图片 4" descr="77970c3ed79d2fc989cb922c39afd36"/>
          <p:cNvPicPr>
            <a:picLocks noChangeAspect="1"/>
          </p:cNvPicPr>
          <p:nvPr/>
        </p:nvPicPr>
        <p:blipFill>
          <a:blip r:embed="rId1"/>
          <a:stretch>
            <a:fillRect/>
          </a:stretch>
        </p:blipFill>
        <p:spPr>
          <a:xfrm>
            <a:off x="6861810" y="1201420"/>
            <a:ext cx="3206115" cy="2447925"/>
          </a:xfrm>
          <a:prstGeom prst="rect">
            <a:avLst/>
          </a:prstGeom>
        </p:spPr>
      </p:pic>
      <p:pic>
        <p:nvPicPr>
          <p:cNvPr id="6" name="图片 5" descr="a9f3c6bca53b7d0c01c08b7b48ef6f4"/>
          <p:cNvPicPr>
            <a:picLocks noChangeAspect="1"/>
          </p:cNvPicPr>
          <p:nvPr/>
        </p:nvPicPr>
        <p:blipFill>
          <a:blip r:embed="rId2"/>
          <a:stretch>
            <a:fillRect/>
          </a:stretch>
        </p:blipFill>
        <p:spPr>
          <a:xfrm>
            <a:off x="314960" y="4248150"/>
            <a:ext cx="5334635" cy="2160905"/>
          </a:xfrm>
          <a:prstGeom prst="rect">
            <a:avLst/>
          </a:prstGeom>
        </p:spPr>
      </p:pic>
      <p:pic>
        <p:nvPicPr>
          <p:cNvPr id="7" name="图片 6" descr="db710d586f4bf152225b9cbf93103f8"/>
          <p:cNvPicPr>
            <a:picLocks noChangeAspect="1"/>
          </p:cNvPicPr>
          <p:nvPr/>
        </p:nvPicPr>
        <p:blipFill>
          <a:blip r:embed="rId3"/>
          <a:stretch>
            <a:fillRect/>
          </a:stretch>
        </p:blipFill>
        <p:spPr>
          <a:xfrm>
            <a:off x="6433185" y="3886835"/>
            <a:ext cx="4635500" cy="27374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79400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principles of product design </a:t>
            </a:r>
            <a:endParaRPr lang="en-US" altLang="zh-CN"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rPr>
              <a:t>背景介绍</a:t>
            </a:r>
            <a:endParaRPr lang="zh-CN" altLang="en-US">
              <a:solidFill>
                <a:srgbClr val="9F0002"/>
              </a:solidFill>
              <a:uFillTx/>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33745" y="1480742"/>
            <a:ext cx="9642021" cy="4708888"/>
          </a:xfrm>
          <a:prstGeom prst="rect">
            <a:avLst/>
          </a:prstGeom>
          <a:noFill/>
        </p:spPr>
        <p:txBody>
          <a:bodyPr wrap="square" rtlCol="0" anchor="t">
            <a:noAutofit/>
          </a:bodyPr>
          <a:p>
            <a:r>
              <a:rPr lang="en-US" altLang="zh-CN" sz="2000">
                <a:solidFill>
                  <a:schemeClr val="tx1"/>
                </a:solidFill>
              </a:rPr>
              <a:t>    </a:t>
            </a:r>
            <a:r>
              <a:rPr lang="zh-CN" altLang="en-US" sz="2000">
                <a:solidFill>
                  <a:schemeClr val="tx1"/>
                </a:solidFill>
              </a:rPr>
              <a:t>近年来，随着中国综合国力的提升和国际话语权的增强，文化自信和文化</a:t>
            </a:r>
            <a:r>
              <a:rPr lang="zh-CN" altLang="en-US" sz="2000">
                <a:solidFill>
                  <a:srgbClr val="FF0000"/>
                </a:solidFill>
              </a:rPr>
              <a:t>“走出去”</a:t>
            </a:r>
            <a:r>
              <a:rPr lang="zh-CN" altLang="en-US" sz="2000">
                <a:solidFill>
                  <a:schemeClr val="tx1"/>
                </a:solidFill>
              </a:rPr>
              <a:t>战略成为国家发展的重要议题之一。习近平总书记在中央政治局第三十次集体学习时强调：“要更好推动中华文化走出去，以文载道、以文传声、以文化人，向世界阐释推介更多具有中国特色、体现中国精神、蕴藏中国智慧的</a:t>
            </a:r>
            <a:r>
              <a:rPr lang="zh-CN" altLang="en-US" sz="2000">
                <a:solidFill>
                  <a:srgbClr val="FF0000"/>
                </a:solidFill>
              </a:rPr>
              <a:t>优秀文化</a:t>
            </a:r>
            <a:r>
              <a:rPr lang="zh-CN" altLang="en-US" sz="2000">
                <a:solidFill>
                  <a:schemeClr val="tx1"/>
                </a:solidFill>
              </a:rPr>
              <a:t>。”</a:t>
            </a:r>
            <a:endParaRPr lang="zh-CN" altLang="en-US" sz="2000">
              <a:solidFill>
                <a:schemeClr val="tx1"/>
              </a:solidFill>
            </a:endParaRPr>
          </a:p>
          <a:p>
            <a:endParaRPr lang="zh-CN" altLang="en-US" sz="2000">
              <a:solidFill>
                <a:schemeClr val="tx1"/>
              </a:solidFill>
            </a:endParaRPr>
          </a:p>
          <a:p>
            <a:r>
              <a:rPr lang="zh-CN" altLang="en-US" sz="2000">
                <a:solidFill>
                  <a:schemeClr val="tx1"/>
                </a:solidFill>
              </a:rPr>
              <a:t>    如何借助</a:t>
            </a:r>
            <a:r>
              <a:rPr lang="zh-CN" altLang="en-US" sz="2000">
                <a:solidFill>
                  <a:srgbClr val="FF0000"/>
                </a:solidFill>
              </a:rPr>
              <a:t>现代化的传播手段和技术手段</a:t>
            </a:r>
            <a:r>
              <a:rPr lang="zh-CN" altLang="en-US" sz="2000">
                <a:solidFill>
                  <a:schemeClr val="tx1"/>
                </a:solidFill>
              </a:rPr>
              <a:t>，更好地展示湖湘文化的魅力、提升其国际影响力，成为当前学界和业界亟待解决的问题。党的二十大报告明确指出，要</a:t>
            </a:r>
            <a:r>
              <a:rPr lang="en-US" altLang="zh-CN" sz="2000">
                <a:solidFill>
                  <a:schemeClr val="tx1"/>
                </a:solidFill>
              </a:rPr>
              <a:t>“</a:t>
            </a:r>
            <a:r>
              <a:rPr lang="zh-CN" altLang="en-US" sz="2000">
                <a:solidFill>
                  <a:schemeClr val="tx1"/>
                </a:solidFill>
              </a:rPr>
              <a:t>全面提升国际传播效能，深化文明交流互鉴</a:t>
            </a:r>
            <a:r>
              <a:rPr lang="en-US" altLang="zh-CN" sz="2000">
                <a:solidFill>
                  <a:schemeClr val="tx1"/>
                </a:solidFill>
              </a:rPr>
              <a:t>”</a:t>
            </a:r>
            <a:r>
              <a:rPr lang="zh-CN" altLang="en-US" sz="2000">
                <a:solidFill>
                  <a:schemeClr val="tx1"/>
                </a:solidFill>
              </a:rPr>
              <a:t>，推动具有地域特色的中华文化更好地走向世界。为此，加强湖湘文化的国际传播能力建设，特别是运用现代数据分析和技术手段，系统地评估其传播效果及策略，具有重要的现实意义。</a:t>
            </a:r>
            <a:endParaRPr lang="zh-CN" altLang="en-US" sz="2000">
              <a:solidFill>
                <a:schemeClr val="tx1"/>
              </a:solidFill>
            </a:endParaRPr>
          </a:p>
          <a:p>
            <a:r>
              <a:rPr lang="zh-CN" altLang="en-US" sz="2000">
                <a:solidFill>
                  <a:schemeClr val="tx1"/>
                </a:solidFill>
              </a:rPr>
              <a:t>   </a:t>
            </a:r>
            <a:endParaRPr lang="zh-CN" altLang="en-US" sz="2000">
              <a:solidFill>
                <a:schemeClr val="tx1"/>
              </a:solidFill>
            </a:endParaRPr>
          </a:p>
          <a:p>
            <a:r>
              <a:rPr lang="zh-CN" altLang="en-US" sz="2000">
                <a:solidFill>
                  <a:schemeClr val="tx1"/>
                </a:solidFill>
              </a:rPr>
              <a:t>    本系统聚焦于</a:t>
            </a:r>
            <a:r>
              <a:rPr lang="zh-CN" altLang="en-US" sz="2000">
                <a:solidFill>
                  <a:srgbClr val="FF0000"/>
                </a:solidFill>
              </a:rPr>
              <a:t>湖湘文化</a:t>
            </a:r>
            <a:r>
              <a:rPr lang="zh-CN" altLang="en-US" sz="2000">
                <a:solidFill>
                  <a:schemeClr val="tx1"/>
                </a:solidFill>
              </a:rPr>
              <a:t>这一中华文化的重要组成部分，探讨其在国际传播中的</a:t>
            </a:r>
            <a:r>
              <a:rPr lang="zh-CN" altLang="en-US" sz="2000">
                <a:solidFill>
                  <a:srgbClr val="FF0000"/>
                </a:solidFill>
              </a:rPr>
              <a:t>现状与效果</a:t>
            </a:r>
            <a:r>
              <a:rPr lang="zh-CN" altLang="en-US" sz="2000"/>
              <a:t>。</a:t>
            </a:r>
            <a:endParaRPr lang="en-US" altLang="zh-CN" sz="2000"/>
          </a:p>
          <a:p>
            <a:r>
              <a:rPr lang="en-US" altLang="zh-CN" b="1"/>
              <a:t> </a:t>
            </a:r>
            <a:endParaRPr lang="en-US" altLang="zh-CN" b="1"/>
          </a:p>
          <a:p>
            <a:r>
              <a:rPr lang="en-US" altLang="zh-CN"/>
              <a:t> </a:t>
            </a:r>
            <a:endParaRPr lang="zh-CN" altLang="en-US"/>
          </a:p>
        </p:txBody>
      </p:sp>
      <p:sp>
        <p:nvSpPr>
          <p:cNvPr id="17" name="椭圆 16"/>
          <p:cNvSpPr/>
          <p:nvPr userDrawn="1"/>
        </p:nvSpPr>
        <p:spPr>
          <a:xfrm>
            <a:off x="527505" y="1594333"/>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userDrawn="1"/>
        </p:nvSpPr>
        <p:spPr>
          <a:xfrm>
            <a:off x="527457" y="3133450"/>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527457" y="4957941"/>
            <a:ext cx="180000" cy="180000"/>
          </a:xfrm>
          <a:prstGeom prst="ellipse">
            <a:avLst/>
          </a:prstGeom>
          <a:solidFill>
            <a:schemeClr val="bg1"/>
          </a:solidFill>
          <a:ln w="2540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用户界面设计</a:t>
            </a:r>
            <a:endParaRPr lang="zh-CN" altLang="en-US" sz="2000"/>
          </a:p>
        </p:txBody>
      </p:sp>
      <p:pic>
        <p:nvPicPr>
          <p:cNvPr id="12" name="图片 11"/>
          <p:cNvPicPr/>
          <p:nvPr/>
        </p:nvPicPr>
        <p:blipFill>
          <a:blip r:embed="rId1"/>
          <a:stretch>
            <a:fillRect/>
          </a:stretch>
        </p:blipFill>
        <p:spPr>
          <a:xfrm>
            <a:off x="0" y="3354705"/>
            <a:ext cx="6132830" cy="3503295"/>
          </a:xfrm>
          <a:prstGeom prst="rect">
            <a:avLst/>
          </a:prstGeom>
        </p:spPr>
      </p:pic>
      <p:pic>
        <p:nvPicPr>
          <p:cNvPr id="17" name="图片 16"/>
          <p:cNvPicPr>
            <a:picLocks noChangeAspect="1"/>
          </p:cNvPicPr>
          <p:nvPr/>
        </p:nvPicPr>
        <p:blipFill>
          <a:blip r:embed="rId2"/>
          <a:stretch>
            <a:fillRect/>
          </a:stretch>
        </p:blipFill>
        <p:spPr>
          <a:xfrm>
            <a:off x="0" y="0"/>
            <a:ext cx="6133465" cy="3428365"/>
          </a:xfrm>
          <a:prstGeom prst="rect">
            <a:avLst/>
          </a:prstGeom>
        </p:spPr>
      </p:pic>
      <p:pic>
        <p:nvPicPr>
          <p:cNvPr id="2" name="图片 1"/>
          <p:cNvPicPr>
            <a:picLocks noChangeAspect="1"/>
          </p:cNvPicPr>
          <p:nvPr/>
        </p:nvPicPr>
        <p:blipFill>
          <a:blip r:embed="rId3"/>
          <a:stretch>
            <a:fillRect/>
          </a:stretch>
        </p:blipFill>
        <p:spPr>
          <a:xfrm>
            <a:off x="6095365" y="0"/>
            <a:ext cx="6096000" cy="3429000"/>
          </a:xfrm>
          <a:prstGeom prst="rect">
            <a:avLst/>
          </a:prstGeom>
        </p:spPr>
      </p:pic>
      <p:pic>
        <p:nvPicPr>
          <p:cNvPr id="3" name="图片 2"/>
          <p:cNvPicPr>
            <a:picLocks noChangeAspect="1"/>
          </p:cNvPicPr>
          <p:nvPr/>
        </p:nvPicPr>
        <p:blipFill>
          <a:blip r:embed="rId4"/>
          <a:stretch>
            <a:fillRect/>
          </a:stretch>
        </p:blipFill>
        <p:spPr>
          <a:xfrm>
            <a:off x="6132830" y="3429000"/>
            <a:ext cx="6058535" cy="3429635"/>
          </a:xfrm>
          <a:prstGeom prst="rect">
            <a:avLst/>
          </a:prstGeom>
        </p:spPr>
      </p:pic>
    </p:spTree>
    <p:custDataLst>
      <p:tags r:id="rId5"/>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用户界面设计</a:t>
            </a:r>
            <a:endParaRPr lang="zh-CN" altLang="en-US" sz="2000"/>
          </a:p>
        </p:txBody>
      </p:sp>
      <p:pic>
        <p:nvPicPr>
          <p:cNvPr id="2" name="图片 1"/>
          <p:cNvPicPr/>
          <p:nvPr/>
        </p:nvPicPr>
        <p:blipFill>
          <a:blip r:embed="rId1"/>
          <a:stretch>
            <a:fillRect/>
          </a:stretch>
        </p:blipFill>
        <p:spPr>
          <a:xfrm>
            <a:off x="0" y="1637665"/>
            <a:ext cx="5885815" cy="4197985"/>
          </a:xfrm>
          <a:prstGeom prst="rect">
            <a:avLst/>
          </a:prstGeom>
        </p:spPr>
      </p:pic>
      <p:pic>
        <p:nvPicPr>
          <p:cNvPr id="3" name="图片 2"/>
          <p:cNvPicPr/>
          <p:nvPr/>
        </p:nvPicPr>
        <p:blipFill>
          <a:blip r:embed="rId2"/>
          <a:stretch>
            <a:fillRect/>
          </a:stretch>
        </p:blipFill>
        <p:spPr>
          <a:xfrm>
            <a:off x="5885815" y="1637665"/>
            <a:ext cx="6305550" cy="4197350"/>
          </a:xfrm>
          <a:prstGeom prst="rect">
            <a:avLst/>
          </a:prstGeom>
        </p:spPr>
      </p:pic>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用户界面设计</a:t>
            </a:r>
            <a:endParaRPr lang="zh-CN" altLang="en-US" sz="2000"/>
          </a:p>
        </p:txBody>
      </p:sp>
      <p:pic>
        <p:nvPicPr>
          <p:cNvPr id="3" name="图片 2"/>
          <p:cNvPicPr>
            <a:picLocks noChangeAspect="1"/>
          </p:cNvPicPr>
          <p:nvPr/>
        </p:nvPicPr>
        <p:blipFill>
          <a:blip r:embed="rId1"/>
          <a:stretch>
            <a:fillRect/>
          </a:stretch>
        </p:blipFill>
        <p:spPr>
          <a:xfrm>
            <a:off x="0" y="0"/>
            <a:ext cx="5950585" cy="3429635"/>
          </a:xfrm>
          <a:prstGeom prst="rect">
            <a:avLst/>
          </a:prstGeom>
        </p:spPr>
      </p:pic>
      <p:pic>
        <p:nvPicPr>
          <p:cNvPr id="6" name="图片 5"/>
          <p:cNvPicPr>
            <a:picLocks noChangeAspect="1"/>
          </p:cNvPicPr>
          <p:nvPr/>
        </p:nvPicPr>
        <p:blipFill>
          <a:blip r:embed="rId2"/>
          <a:stretch>
            <a:fillRect/>
          </a:stretch>
        </p:blipFill>
        <p:spPr>
          <a:xfrm>
            <a:off x="5949950" y="0"/>
            <a:ext cx="6242050" cy="3429635"/>
          </a:xfrm>
          <a:prstGeom prst="rect">
            <a:avLst/>
          </a:prstGeom>
        </p:spPr>
      </p:pic>
      <p:pic>
        <p:nvPicPr>
          <p:cNvPr id="7" name="图片 6"/>
          <p:cNvPicPr>
            <a:picLocks noChangeAspect="1"/>
          </p:cNvPicPr>
          <p:nvPr/>
        </p:nvPicPr>
        <p:blipFill>
          <a:blip r:embed="rId3"/>
          <a:stretch>
            <a:fillRect/>
          </a:stretch>
        </p:blipFill>
        <p:spPr>
          <a:xfrm>
            <a:off x="23495" y="3429000"/>
            <a:ext cx="5926455" cy="3429000"/>
          </a:xfrm>
          <a:prstGeom prst="rect">
            <a:avLst/>
          </a:prstGeom>
        </p:spPr>
      </p:pic>
      <p:pic>
        <p:nvPicPr>
          <p:cNvPr id="8" name="图片 7"/>
          <p:cNvPicPr>
            <a:picLocks noChangeAspect="1"/>
          </p:cNvPicPr>
          <p:nvPr/>
        </p:nvPicPr>
        <p:blipFill>
          <a:blip r:embed="rId4"/>
          <a:stretch>
            <a:fillRect/>
          </a:stretch>
        </p:blipFill>
        <p:spPr>
          <a:xfrm>
            <a:off x="5950585" y="3429000"/>
            <a:ext cx="6322060" cy="3428365"/>
          </a:xfrm>
          <a:prstGeom prst="rect">
            <a:avLst/>
          </a:prstGeom>
        </p:spPr>
      </p:pic>
    </p:spTree>
    <p:custDataLst>
      <p:tags r:id="rId5"/>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用户界面设计</a:t>
            </a:r>
            <a:endParaRPr lang="zh-CN" altLang="en-US" sz="2000"/>
          </a:p>
        </p:txBody>
      </p:sp>
      <p:pic>
        <p:nvPicPr>
          <p:cNvPr id="2" name="图片 1"/>
          <p:cNvPicPr/>
          <p:nvPr/>
        </p:nvPicPr>
        <p:blipFill>
          <a:blip r:embed="rId1"/>
          <a:stretch>
            <a:fillRect/>
          </a:stretch>
        </p:blipFill>
        <p:spPr>
          <a:xfrm>
            <a:off x="246380" y="1530350"/>
            <a:ext cx="5753735" cy="3491865"/>
          </a:xfrm>
          <a:prstGeom prst="rect">
            <a:avLst/>
          </a:prstGeom>
        </p:spPr>
      </p:pic>
      <p:pic>
        <p:nvPicPr>
          <p:cNvPr id="3" name="图片 2"/>
          <p:cNvPicPr/>
          <p:nvPr/>
        </p:nvPicPr>
        <p:blipFill>
          <a:blip r:embed="rId2"/>
          <a:stretch>
            <a:fillRect/>
          </a:stretch>
        </p:blipFill>
        <p:spPr>
          <a:xfrm>
            <a:off x="6000115" y="0"/>
            <a:ext cx="5714365" cy="3312160"/>
          </a:xfrm>
          <a:prstGeom prst="rect">
            <a:avLst/>
          </a:prstGeom>
        </p:spPr>
      </p:pic>
      <p:pic>
        <p:nvPicPr>
          <p:cNvPr id="6" name="图片 5"/>
          <p:cNvPicPr/>
          <p:nvPr/>
        </p:nvPicPr>
        <p:blipFill>
          <a:blip r:embed="rId3"/>
          <a:stretch>
            <a:fillRect/>
          </a:stretch>
        </p:blipFill>
        <p:spPr>
          <a:xfrm>
            <a:off x="6000115" y="3312795"/>
            <a:ext cx="5714365" cy="3545205"/>
          </a:xfrm>
          <a:prstGeom prst="rect">
            <a:avLst/>
          </a:prstGeom>
        </p:spPr>
      </p:pic>
    </p:spTree>
    <p:custDataLst>
      <p:tags r:id="rId4"/>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用户界面设计</a:t>
            </a:r>
            <a:endParaRPr lang="zh-CN" altLang="en-US" sz="2000"/>
          </a:p>
        </p:txBody>
      </p:sp>
      <p:pic>
        <p:nvPicPr>
          <p:cNvPr id="6" name="图片 5"/>
          <p:cNvPicPr/>
          <p:nvPr/>
        </p:nvPicPr>
        <p:blipFill>
          <a:blip r:embed="rId1"/>
          <a:stretch>
            <a:fillRect/>
          </a:stretch>
        </p:blipFill>
        <p:spPr>
          <a:xfrm>
            <a:off x="5918200" y="-73660"/>
            <a:ext cx="5986780" cy="3554095"/>
          </a:xfrm>
          <a:prstGeom prst="rect">
            <a:avLst/>
          </a:prstGeom>
        </p:spPr>
      </p:pic>
      <p:pic>
        <p:nvPicPr>
          <p:cNvPr id="7" name="图片 6"/>
          <p:cNvPicPr/>
          <p:nvPr/>
        </p:nvPicPr>
        <p:blipFill>
          <a:blip r:embed="rId2"/>
          <a:stretch>
            <a:fillRect/>
          </a:stretch>
        </p:blipFill>
        <p:spPr>
          <a:xfrm>
            <a:off x="5918200" y="3479800"/>
            <a:ext cx="5986780" cy="3378200"/>
          </a:xfrm>
          <a:prstGeom prst="rect">
            <a:avLst/>
          </a:prstGeom>
        </p:spPr>
      </p:pic>
      <p:pic>
        <p:nvPicPr>
          <p:cNvPr id="9" name="图片 8"/>
          <p:cNvPicPr>
            <a:picLocks noChangeAspect="1"/>
          </p:cNvPicPr>
          <p:nvPr/>
        </p:nvPicPr>
        <p:blipFill>
          <a:blip r:embed="rId3"/>
          <a:stretch>
            <a:fillRect/>
          </a:stretch>
        </p:blipFill>
        <p:spPr>
          <a:xfrm>
            <a:off x="190500" y="1295400"/>
            <a:ext cx="5727700" cy="3733165"/>
          </a:xfrm>
          <a:prstGeom prst="rect">
            <a:avLst/>
          </a:prstGeom>
        </p:spPr>
      </p:pic>
    </p:spTree>
    <p:custDataLst>
      <p:tags r:id="rId4"/>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2190750"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trike="noStrike" noProof="1"/>
              <a:t>Product Implementation</a:t>
            </a:r>
            <a:endParaRPr lang="zh-CN" altLang="en-US" strike="noStrike" noProof="1"/>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产品实现</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3512185" y="1085850"/>
            <a:ext cx="8216900"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
        <p:nvSpPr>
          <p:cNvPr id="5" name="文本框 4"/>
          <p:cNvSpPr txBox="1"/>
          <p:nvPr/>
        </p:nvSpPr>
        <p:spPr>
          <a:xfrm>
            <a:off x="3277278" y="685812"/>
            <a:ext cx="7315200" cy="398780"/>
          </a:xfrm>
          <a:prstGeom prst="rect">
            <a:avLst/>
          </a:prstGeom>
          <a:noFill/>
        </p:spPr>
        <p:txBody>
          <a:bodyPr wrap="square" rtlCol="0" anchor="t">
            <a:spAutoFit/>
          </a:bodyPr>
          <a:p>
            <a:r>
              <a:rPr lang="zh-CN" altLang="en-US" sz="2000"/>
              <a:t>用户界面设计</a:t>
            </a:r>
            <a:endParaRPr lang="zh-CN" altLang="en-US" sz="2000"/>
          </a:p>
        </p:txBody>
      </p:sp>
      <p:pic>
        <p:nvPicPr>
          <p:cNvPr id="2" name="图片 1"/>
          <p:cNvPicPr>
            <a:picLocks noChangeAspect="1"/>
          </p:cNvPicPr>
          <p:nvPr/>
        </p:nvPicPr>
        <p:blipFill>
          <a:blip r:embed="rId1"/>
          <a:stretch>
            <a:fillRect/>
          </a:stretch>
        </p:blipFill>
        <p:spPr>
          <a:xfrm>
            <a:off x="0" y="1907540"/>
            <a:ext cx="5628005" cy="3245485"/>
          </a:xfrm>
          <a:prstGeom prst="rect">
            <a:avLst/>
          </a:prstGeom>
        </p:spPr>
      </p:pic>
      <p:pic>
        <p:nvPicPr>
          <p:cNvPr id="6" name="图片 5"/>
          <p:cNvPicPr>
            <a:picLocks noChangeAspect="1"/>
          </p:cNvPicPr>
          <p:nvPr/>
        </p:nvPicPr>
        <p:blipFill>
          <a:blip r:embed="rId2"/>
          <a:stretch>
            <a:fillRect/>
          </a:stretch>
        </p:blipFill>
        <p:spPr>
          <a:xfrm>
            <a:off x="5628005" y="0"/>
            <a:ext cx="6563995" cy="3353435"/>
          </a:xfrm>
          <a:prstGeom prst="rect">
            <a:avLst/>
          </a:prstGeom>
        </p:spPr>
      </p:pic>
      <p:pic>
        <p:nvPicPr>
          <p:cNvPr id="9" name="图片 8"/>
          <p:cNvPicPr>
            <a:picLocks noChangeAspect="1"/>
          </p:cNvPicPr>
          <p:nvPr/>
        </p:nvPicPr>
        <p:blipFill>
          <a:blip r:embed="rId3"/>
          <a:stretch>
            <a:fillRect/>
          </a:stretch>
        </p:blipFill>
        <p:spPr>
          <a:xfrm>
            <a:off x="5638165" y="3353435"/>
            <a:ext cx="6553835" cy="3504565"/>
          </a:xfrm>
          <a:prstGeom prst="rect">
            <a:avLst/>
          </a:prstGeom>
        </p:spPr>
      </p:pic>
    </p:spTree>
    <p:custDataLst>
      <p:tags r:id="rId4"/>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代码量统计</a:t>
            </a:r>
            <a:endParaRPr lang="zh-CN" altLang="en-US">
              <a:solidFill>
                <a:srgbClr val="9F0002"/>
              </a:solidFill>
              <a:uFillTx/>
              <a:latin typeface="阿里巴巴普惠体 R" charset="0"/>
              <a:ea typeface="阿里巴巴普惠体 R" charset="0"/>
            </a:endParaRPr>
          </a:p>
        </p:txBody>
      </p:sp>
      <p:sp>
        <p:nvSpPr>
          <p:cNvPr id="72" name="文本占位符 71"/>
          <p:cNvSpPr>
            <a:spLocks noGrp="1"/>
          </p:cNvSpPr>
          <p:nvPr/>
        </p:nvSpPr>
        <p:spPr>
          <a:xfrm>
            <a:off x="9016365" y="3858895"/>
            <a:ext cx="2698115" cy="546735"/>
          </a:xfrm>
          <a:prstGeom prst="rect">
            <a:avLst/>
          </a:prstGeom>
          <a:effectLst/>
        </p:spPr>
        <p:txBody>
          <a:bodyPr vert="horz" lIns="101600" tIns="38100" rIns="76200" bIns="38100" rtlCol="0" anchor="t" anchorCtr="0">
            <a:noAutofit/>
          </a:bodyPr>
          <a:lstStyle>
            <a:lvl1pPr marL="0" indent="0" algn="l" eaLnBrk="1" fontAlgn="auto" latinLnBrk="0" hangingPunct="1">
              <a:lnSpc>
                <a:spcPct val="130000"/>
              </a:lnSpc>
              <a:spcAft>
                <a:spcPts val="0"/>
              </a:spcAft>
              <a:buNone/>
              <a:defRPr sz="1200" b="0" u="none" strike="noStrike" kern="1200" cap="none" spc="200" normalizeH="0" baseline="0">
                <a:solidFill>
                  <a:schemeClr val="tx1">
                    <a:lumMod val="65000"/>
                    <a:lumOff val="35000"/>
                  </a:schemeClr>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endParaRPr lang="zh-CN" altLang="en-US" strike="noStrike" noProof="1">
              <a:solidFill>
                <a:schemeClr val="tx1"/>
              </a:solidFill>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a:grpSpLocks noChangeAspect="1"/>
          </p:cNvGrpSpPr>
          <p:nvPr/>
        </p:nvGrpSpPr>
        <p:grpSpPr>
          <a:xfrm>
            <a:off x="743585" y="2362835"/>
            <a:ext cx="5769610" cy="1701165"/>
            <a:chOff x="1273" y="3893"/>
            <a:chExt cx="8736" cy="3085"/>
          </a:xfrm>
        </p:grpSpPr>
        <p:sp>
          <p:nvSpPr>
            <p:cNvPr id="5" name="任意多边形 4"/>
            <p:cNvSpPr/>
            <p:nvPr/>
          </p:nvSpPr>
          <p:spPr>
            <a:xfrm>
              <a:off x="1458" y="4342"/>
              <a:ext cx="8450" cy="2636"/>
            </a:xfrm>
            <a:custGeom>
              <a:avLst/>
              <a:gdLst/>
              <a:ahLst/>
              <a:cxnLst>
                <a:cxn ang="3">
                  <a:pos x="hc" y="t"/>
                </a:cxn>
                <a:cxn ang="cd2">
                  <a:pos x="l" y="vc"/>
                </a:cxn>
                <a:cxn ang="cd4">
                  <a:pos x="hc" y="b"/>
                </a:cxn>
                <a:cxn ang="0">
                  <a:pos x="r" y="vc"/>
                </a:cxn>
              </a:cxnLst>
              <a:rect l="l" t="t" r="r" b="b"/>
              <a:pathLst>
                <a:path w="8450" h="2636">
                  <a:moveTo>
                    <a:pt x="0" y="0"/>
                  </a:moveTo>
                  <a:lnTo>
                    <a:pt x="8450" y="0"/>
                  </a:lnTo>
                  <a:lnTo>
                    <a:pt x="8450" y="2117"/>
                  </a:lnTo>
                  <a:lnTo>
                    <a:pt x="1185" y="2117"/>
                  </a:lnTo>
                  <a:lnTo>
                    <a:pt x="666" y="2636"/>
                  </a:lnTo>
                  <a:lnTo>
                    <a:pt x="666" y="2117"/>
                  </a:lnTo>
                  <a:lnTo>
                    <a:pt x="0" y="2117"/>
                  </a:lnTo>
                  <a:lnTo>
                    <a:pt x="0" y="0"/>
                  </a:lnTo>
                  <a:close/>
                </a:path>
              </a:pathLst>
            </a:custGeom>
            <a:noFill/>
            <a:ln w="1905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矩形 6"/>
            <p:cNvSpPr/>
            <p:nvPr/>
          </p:nvSpPr>
          <p:spPr>
            <a:xfrm>
              <a:off x="1273" y="3893"/>
              <a:ext cx="8736" cy="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9" name="矩形 18"/>
          <p:cNvSpPr/>
          <p:nvPr/>
        </p:nvSpPr>
        <p:spPr>
          <a:xfrm>
            <a:off x="764540" y="2565400"/>
            <a:ext cx="5778500" cy="829945"/>
          </a:xfrm>
          <a:prstGeom prst="rect">
            <a:avLst/>
          </a:prstGeom>
        </p:spPr>
        <p:txBody>
          <a:bodyPr wrap="square">
            <a:spAutoFit/>
          </a:bodyPr>
          <a:p>
            <a:pPr algn="l"/>
            <a:r>
              <a:rPr lang="zh-CN" altLang="en-US" sz="4800" b="1" dirty="0">
                <a:solidFill>
                  <a:srgbClr val="9F0002"/>
                </a:solidFill>
                <a:latin typeface="微软雅黑" panose="020B0503020204020204" pitchFamily="34" charset="-122"/>
                <a:ea typeface="微软雅黑" panose="020B0503020204020204" pitchFamily="34" charset="-122"/>
                <a:sym typeface="+mn-ea"/>
              </a:rPr>
              <a:t>感谢您的耐心观看</a:t>
            </a:r>
            <a:endParaRPr lang="zh-CN" altLang="en-US" sz="4800" b="1" dirty="0">
              <a:solidFill>
                <a:srgbClr val="9F0002"/>
              </a:solidFill>
              <a:latin typeface="微软雅黑" panose="020B0503020204020204" pitchFamily="34" charset="-122"/>
              <a:ea typeface="微软雅黑" panose="020B0503020204020204" pitchFamily="34" charset="-122"/>
              <a:sym typeface="+mn-ea"/>
            </a:endParaRPr>
          </a:p>
        </p:txBody>
      </p:sp>
      <p:sp>
        <p:nvSpPr>
          <p:cNvPr id="44" name="文本占位符 54"/>
          <p:cNvSpPr>
            <a:spLocks noGrp="1"/>
          </p:cNvSpPr>
          <p:nvPr/>
        </p:nvSpPr>
        <p:spPr>
          <a:xfrm>
            <a:off x="1860071" y="3384846"/>
            <a:ext cx="2661770" cy="38417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30000"/>
              </a:lnSpc>
              <a:spcAft>
                <a:spcPts val="0"/>
              </a:spcAft>
              <a:buNone/>
              <a:defRPr sz="1200" b="0" u="none" strike="noStrike" kern="1200" cap="none" spc="200" normalizeH="0" baseline="0">
                <a:solidFill>
                  <a:schemeClr val="tx1"/>
                </a:solidFill>
                <a:effectLst/>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dist">
              <a:lnSpc>
                <a:spcPct val="140000"/>
              </a:lnSpc>
            </a:pPr>
            <a:r>
              <a:rPr lang="en-US" altLang="zh-CN" sz="1100">
                <a:solidFill>
                  <a:schemeClr val="tx1"/>
                </a:solidFill>
                <a:effectLst/>
                <a:uFillTx/>
                <a:ea typeface="阿里巴巴普惠体 R" charset="0"/>
              </a:rPr>
              <a:t>Thank for your watching</a:t>
            </a:r>
            <a:endParaRPr lang="en-US" altLang="zh-CN" sz="1100">
              <a:solidFill>
                <a:schemeClr val="tx1"/>
              </a:solidFill>
              <a:effectLst/>
              <a:uFillTx/>
              <a:ea typeface="阿里巴巴普惠体 R" charset="0"/>
            </a:endParaRPr>
          </a:p>
        </p:txBody>
      </p:sp>
      <p:sp>
        <p:nvSpPr>
          <p:cNvPr id="38" name="矩形 37"/>
          <p:cNvSpPr/>
          <p:nvPr/>
        </p:nvSpPr>
        <p:spPr>
          <a:xfrm>
            <a:off x="763823" y="4342104"/>
            <a:ext cx="2669540" cy="306705"/>
          </a:xfrm>
          <a:prstGeom prst="rect">
            <a:avLst/>
          </a:prstGeom>
          <a:noFill/>
        </p:spPr>
        <p:txBody>
          <a:bodyPr wrap="none">
            <a:spAutoFit/>
          </a:bodyPr>
          <a:p>
            <a:pPr algn="l"/>
            <a:r>
              <a:rPr lang="zh-CN" altLang="en-US" sz="1400" dirty="0">
                <a:solidFill>
                  <a:schemeClr val="tx1"/>
                </a:solidFill>
                <a:latin typeface="阿里巴巴普惠体 R" panose="00020600040101010101" charset="-122"/>
                <a:ea typeface="阿里巴巴普惠体 R" panose="00020600040101010101" charset="-122"/>
                <a:cs typeface="阿里巴巴普惠体 R" panose="00020600040101010101" charset="-122"/>
              </a:rPr>
              <a:t>陆雨昕</a:t>
            </a:r>
            <a:r>
              <a:rPr lang="en-US" altLang="zh-CN" sz="1400" dirty="0">
                <a:solidFill>
                  <a:schemeClr val="tx1"/>
                </a:solidFill>
                <a:latin typeface="阿里巴巴普惠体 R" panose="00020600040101010101" charset="-122"/>
                <a:ea typeface="阿里巴巴普惠体 R" panose="00020600040101010101" charset="-122"/>
                <a:cs typeface="阿里巴巴普惠体 R" panose="00020600040101010101" charset="-122"/>
              </a:rPr>
              <a:t> </a:t>
            </a:r>
            <a:r>
              <a:rPr lang="zh-CN" altLang="en-US" sz="1400" dirty="0">
                <a:solidFill>
                  <a:schemeClr val="tx1"/>
                </a:solidFill>
                <a:latin typeface="阿里巴巴普惠体 R" panose="00020600040101010101" charset="-122"/>
                <a:ea typeface="阿里巴巴普惠体 R" panose="00020600040101010101" charset="-122"/>
                <a:cs typeface="阿里巴巴普惠体 R" panose="00020600040101010101" charset="-122"/>
              </a:rPr>
              <a:t>刘孟煊</a:t>
            </a:r>
            <a:r>
              <a:rPr lang="en-US" altLang="zh-CN" sz="1400" dirty="0">
                <a:solidFill>
                  <a:schemeClr val="tx1"/>
                </a:solidFill>
                <a:latin typeface="阿里巴巴普惠体 R" panose="00020600040101010101" charset="-122"/>
                <a:ea typeface="阿里巴巴普惠体 R" panose="00020600040101010101" charset="-122"/>
                <a:cs typeface="阿里巴巴普惠体 R" panose="00020600040101010101" charset="-122"/>
              </a:rPr>
              <a:t> </a:t>
            </a:r>
            <a:r>
              <a:rPr lang="zh-CN" altLang="en-US" sz="1400" dirty="0">
                <a:solidFill>
                  <a:schemeClr val="tx1"/>
                </a:solidFill>
                <a:latin typeface="阿里巴巴普惠体 R" panose="00020600040101010101" charset="-122"/>
                <a:ea typeface="阿里巴巴普惠体 R" panose="00020600040101010101" charset="-122"/>
                <a:cs typeface="阿里巴巴普惠体 R" panose="00020600040101010101" charset="-122"/>
              </a:rPr>
              <a:t>郑佳</a:t>
            </a:r>
            <a:r>
              <a:rPr lang="en-US" altLang="zh-CN" sz="1400" dirty="0">
                <a:solidFill>
                  <a:schemeClr val="tx1"/>
                </a:solidFill>
                <a:latin typeface="阿里巴巴普惠体 R" panose="00020600040101010101" charset="-122"/>
                <a:ea typeface="阿里巴巴普惠体 R" panose="00020600040101010101" charset="-122"/>
                <a:cs typeface="阿里巴巴普惠体 R" panose="00020600040101010101" charset="-122"/>
              </a:rPr>
              <a:t> </a:t>
            </a:r>
            <a:r>
              <a:rPr lang="zh-CN" altLang="en-US" sz="1400" dirty="0">
                <a:solidFill>
                  <a:schemeClr val="tx1"/>
                </a:solidFill>
                <a:latin typeface="阿里巴巴普惠体 R" panose="00020600040101010101" charset="-122"/>
                <a:ea typeface="阿里巴巴普惠体 R" panose="00020600040101010101" charset="-122"/>
                <a:cs typeface="阿里巴巴普惠体 R" panose="00020600040101010101" charset="-122"/>
              </a:rPr>
              <a:t>蒋宇晨</a:t>
            </a:r>
            <a:r>
              <a:rPr lang="en-US" altLang="zh-CN" sz="1400" dirty="0">
                <a:solidFill>
                  <a:schemeClr val="tx1"/>
                </a:solidFill>
                <a:latin typeface="阿里巴巴普惠体 R" panose="00020600040101010101" charset="-122"/>
                <a:ea typeface="阿里巴巴普惠体 R" panose="00020600040101010101" charset="-122"/>
                <a:cs typeface="阿里巴巴普惠体 R" panose="00020600040101010101" charset="-122"/>
              </a:rPr>
              <a:t> </a:t>
            </a:r>
            <a:r>
              <a:rPr lang="zh-CN" altLang="en-US" sz="1400" dirty="0">
                <a:solidFill>
                  <a:schemeClr val="tx1"/>
                </a:solidFill>
                <a:latin typeface="阿里巴巴普惠体 R" panose="00020600040101010101" charset="-122"/>
                <a:ea typeface="阿里巴巴普惠体 R" panose="00020600040101010101" charset="-122"/>
                <a:cs typeface="阿里巴巴普惠体 R" panose="00020600040101010101" charset="-122"/>
              </a:rPr>
              <a:t>刁磊</a:t>
            </a:r>
            <a:endParaRPr lang="zh-CN" altLang="en-US" sz="1400" dirty="0">
              <a:solidFill>
                <a:schemeClr val="tx1"/>
              </a:solidFill>
              <a:latin typeface="阿里巴巴普惠体 R" panose="00020600040101010101" charset="-122"/>
              <a:ea typeface="阿里巴巴普惠体 R" panose="00020600040101010101" charset="-122"/>
              <a:cs typeface="阿里巴巴普惠体 R" panose="00020600040101010101" charset="-122"/>
            </a:endParaRPr>
          </a:p>
        </p:txBody>
      </p:sp>
      <p:sp>
        <p:nvSpPr>
          <p:cNvPr id="46" name="任意多边形: 形状 45"/>
          <p:cNvSpPr/>
          <p:nvPr/>
        </p:nvSpPr>
        <p:spPr>
          <a:xfrm rot="16200000">
            <a:off x="4630420" y="2960370"/>
            <a:ext cx="6857365" cy="939165"/>
          </a:xfrm>
          <a:custGeom>
            <a:avLst/>
            <a:gdLst>
              <a:gd name="connsiteX0" fmla="*/ 1079 w 26784"/>
              <a:gd name="connsiteY0" fmla="*/ 987 h 4786"/>
              <a:gd name="connsiteX1" fmla="*/ 7064 w 26784"/>
              <a:gd name="connsiteY1" fmla="*/ 5 h 4786"/>
              <a:gd name="connsiteX2" fmla="*/ 13490 w 26784"/>
              <a:gd name="connsiteY2" fmla="*/ 1512 h 4786"/>
              <a:gd name="connsiteX3" fmla="*/ 18964 w 26784"/>
              <a:gd name="connsiteY3" fmla="*/ 755 h 4786"/>
              <a:gd name="connsiteX4" fmla="*/ 25307 w 26784"/>
              <a:gd name="connsiteY4" fmla="*/ 1558 h 4786"/>
              <a:gd name="connsiteX5" fmla="*/ 26679 w 26784"/>
              <a:gd name="connsiteY5" fmla="*/ 2929 h 4786"/>
              <a:gd name="connsiteX6" fmla="*/ 23250 w 26784"/>
              <a:gd name="connsiteY6" fmla="*/ 4644 h 4786"/>
              <a:gd name="connsiteX7" fmla="*/ 16301 w 26784"/>
              <a:gd name="connsiteY7" fmla="*/ 4598 h 4786"/>
              <a:gd name="connsiteX8" fmla="*/ 4599 w 26784"/>
              <a:gd name="connsiteY8" fmla="*/ 3867 h 4786"/>
              <a:gd name="connsiteX9" fmla="*/ 347 w 26784"/>
              <a:gd name="connsiteY9" fmla="*/ 987 h 4786"/>
              <a:gd name="connsiteX10" fmla="*/ 1079 w 26784"/>
              <a:gd name="connsiteY10" fmla="*/ 987 h 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99" h="2111">
                <a:moveTo>
                  <a:pt x="2229" y="0"/>
                </a:moveTo>
                <a:cubicBezTo>
                  <a:pt x="2328" y="0"/>
                  <a:pt x="2427" y="1"/>
                  <a:pt x="2524" y="5"/>
                </a:cubicBezTo>
                <a:cubicBezTo>
                  <a:pt x="4593" y="93"/>
                  <a:pt x="6984" y="1489"/>
                  <a:pt x="8950" y="1512"/>
                </a:cubicBezTo>
                <a:cubicBezTo>
                  <a:pt x="10916" y="1535"/>
                  <a:pt x="12455" y="748"/>
                  <a:pt x="14424" y="755"/>
                </a:cubicBezTo>
                <a:cubicBezTo>
                  <a:pt x="15778" y="761"/>
                  <a:pt x="17692" y="951"/>
                  <a:pt x="19152" y="1198"/>
                </a:cubicBezTo>
                <a:lnTo>
                  <a:pt x="19199" y="1206"/>
                </a:lnTo>
                <a:lnTo>
                  <a:pt x="19199" y="2111"/>
                </a:lnTo>
                <a:lnTo>
                  <a:pt x="0" y="2111"/>
                </a:lnTo>
                <a:lnTo>
                  <a:pt x="0" y="260"/>
                </a:lnTo>
                <a:lnTo>
                  <a:pt x="38" y="253"/>
                </a:lnTo>
                <a:cubicBezTo>
                  <a:pt x="776" y="110"/>
                  <a:pt x="1532" y="3"/>
                  <a:pt x="2229" y="0"/>
                </a:cubicBezTo>
                <a:close/>
              </a:path>
            </a:pathLst>
          </a:custGeom>
          <a:gradFill>
            <a:gsLst>
              <a:gs pos="100000">
                <a:srgbClr val="FF6B6B"/>
              </a:gs>
              <a:gs pos="0">
                <a:srgbClr val="FF6B6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47" name="任意多边形: 形状 46"/>
          <p:cNvSpPr/>
          <p:nvPr/>
        </p:nvSpPr>
        <p:spPr>
          <a:xfrm rot="16200000">
            <a:off x="6403975" y="1069975"/>
            <a:ext cx="6858635" cy="471805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7227">
                <a:moveTo>
                  <a:pt x="1" y="123"/>
                </a:moveTo>
                <a:lnTo>
                  <a:pt x="2" y="123"/>
                </a:lnTo>
                <a:lnTo>
                  <a:pt x="2" y="534"/>
                </a:lnTo>
                <a:lnTo>
                  <a:pt x="1" y="533"/>
                </a:lnTo>
                <a:lnTo>
                  <a:pt x="1" y="123"/>
                </a:lnTo>
                <a:close/>
                <a:moveTo>
                  <a:pt x="10739" y="0"/>
                </a:moveTo>
                <a:cubicBezTo>
                  <a:pt x="10757" y="0"/>
                  <a:pt x="10774" y="1"/>
                  <a:pt x="10790" y="3"/>
                </a:cubicBezTo>
                <a:lnTo>
                  <a:pt x="10801" y="4"/>
                </a:lnTo>
                <a:lnTo>
                  <a:pt x="10801" y="1861"/>
                </a:lnTo>
                <a:lnTo>
                  <a:pt x="10799" y="1861"/>
                </a:lnTo>
                <a:lnTo>
                  <a:pt x="10799" y="7227"/>
                </a:lnTo>
                <a:lnTo>
                  <a:pt x="0" y="7227"/>
                </a:lnTo>
                <a:lnTo>
                  <a:pt x="0" y="1734"/>
                </a:lnTo>
                <a:lnTo>
                  <a:pt x="2" y="1734"/>
                </a:lnTo>
                <a:lnTo>
                  <a:pt x="2" y="534"/>
                </a:lnTo>
                <a:lnTo>
                  <a:pt x="15" y="553"/>
                </a:lnTo>
                <a:cubicBezTo>
                  <a:pt x="273" y="923"/>
                  <a:pt x="585" y="1190"/>
                  <a:pt x="1051" y="1281"/>
                </a:cubicBezTo>
                <a:cubicBezTo>
                  <a:pt x="2170" y="1467"/>
                  <a:pt x="3292" y="482"/>
                  <a:pt x="4380" y="505"/>
                </a:cubicBezTo>
                <a:cubicBezTo>
                  <a:pt x="5469" y="528"/>
                  <a:pt x="6507" y="1506"/>
                  <a:pt x="7583" y="1421"/>
                </a:cubicBezTo>
                <a:cubicBezTo>
                  <a:pt x="8625" y="1338"/>
                  <a:pt x="10027" y="-7"/>
                  <a:pt x="10739"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32" name="图片 31"/>
          <p:cNvPicPr>
            <a:picLocks noChangeAspect="1"/>
          </p:cNvPicPr>
          <p:nvPr/>
        </p:nvPicPr>
        <p:blipFill>
          <a:blip r:embed="rId1"/>
          <a:stretch>
            <a:fillRect/>
          </a:stretch>
        </p:blipFill>
        <p:spPr>
          <a:xfrm>
            <a:off x="7474510" y="953"/>
            <a:ext cx="4720740" cy="6858635"/>
          </a:xfrm>
          <a:prstGeom prst="rect">
            <a:avLst/>
          </a:prstGeom>
        </p:spPr>
      </p:pic>
      <p:sp>
        <p:nvSpPr>
          <p:cNvPr id="58" name="analytics_237483"/>
          <p:cNvSpPr>
            <a:spLocks noChangeAspect="1"/>
          </p:cNvSpPr>
          <p:nvPr userDrawn="1"/>
        </p:nvSpPr>
        <p:spPr bwMode="auto">
          <a:xfrm>
            <a:off x="865705" y="5883240"/>
            <a:ext cx="197538" cy="184072"/>
          </a:xfrm>
          <a:custGeom>
            <a:avLst/>
            <a:gdLst>
              <a:gd name="connsiteX0" fmla="*/ 261052 w 607639"/>
              <a:gd name="connsiteY0" fmla="*/ 444915 h 566217"/>
              <a:gd name="connsiteX1" fmla="*/ 245922 w 607639"/>
              <a:gd name="connsiteY1" fmla="*/ 505522 h 566217"/>
              <a:gd name="connsiteX2" fmla="*/ 361717 w 607639"/>
              <a:gd name="connsiteY2" fmla="*/ 505522 h 566217"/>
              <a:gd name="connsiteX3" fmla="*/ 346498 w 607639"/>
              <a:gd name="connsiteY3" fmla="*/ 444915 h 566217"/>
              <a:gd name="connsiteX4" fmla="*/ 0 w 607639"/>
              <a:gd name="connsiteY4" fmla="*/ 364047 h 566217"/>
              <a:gd name="connsiteX5" fmla="*/ 607639 w 607639"/>
              <a:gd name="connsiteY5" fmla="*/ 364047 h 566217"/>
              <a:gd name="connsiteX6" fmla="*/ 607639 w 607639"/>
              <a:gd name="connsiteY6" fmla="*/ 399416 h 566217"/>
              <a:gd name="connsiteX7" fmla="*/ 562068 w 607639"/>
              <a:gd name="connsiteY7" fmla="*/ 444915 h 566217"/>
              <a:gd name="connsiteX8" fmla="*/ 367414 w 607639"/>
              <a:gd name="connsiteY8" fmla="*/ 444915 h 566217"/>
              <a:gd name="connsiteX9" fmla="*/ 382634 w 607639"/>
              <a:gd name="connsiteY9" fmla="*/ 505522 h 566217"/>
              <a:gd name="connsiteX10" fmla="*/ 384859 w 607639"/>
              <a:gd name="connsiteY10" fmla="*/ 505522 h 566217"/>
              <a:gd name="connsiteX11" fmla="*/ 435414 w 607639"/>
              <a:gd name="connsiteY11" fmla="*/ 556086 h 566217"/>
              <a:gd name="connsiteX12" fmla="*/ 425356 w 607639"/>
              <a:gd name="connsiteY12" fmla="*/ 566217 h 566217"/>
              <a:gd name="connsiteX13" fmla="*/ 182283 w 607639"/>
              <a:gd name="connsiteY13" fmla="*/ 566217 h 566217"/>
              <a:gd name="connsiteX14" fmla="*/ 172136 w 607639"/>
              <a:gd name="connsiteY14" fmla="*/ 556086 h 566217"/>
              <a:gd name="connsiteX15" fmla="*/ 222780 w 607639"/>
              <a:gd name="connsiteY15" fmla="*/ 505522 h 566217"/>
              <a:gd name="connsiteX16" fmla="*/ 225005 w 607639"/>
              <a:gd name="connsiteY16" fmla="*/ 505522 h 566217"/>
              <a:gd name="connsiteX17" fmla="*/ 240225 w 607639"/>
              <a:gd name="connsiteY17" fmla="*/ 444915 h 566217"/>
              <a:gd name="connsiteX18" fmla="*/ 45571 w 607639"/>
              <a:gd name="connsiteY18" fmla="*/ 444915 h 566217"/>
              <a:gd name="connsiteX19" fmla="*/ 0 w 607639"/>
              <a:gd name="connsiteY19" fmla="*/ 399416 h 566217"/>
              <a:gd name="connsiteX20" fmla="*/ 101288 w 607639"/>
              <a:gd name="connsiteY20" fmla="*/ 283089 h 566217"/>
              <a:gd name="connsiteX21" fmla="*/ 91141 w 607639"/>
              <a:gd name="connsiteY21" fmla="*/ 293221 h 566217"/>
              <a:gd name="connsiteX22" fmla="*/ 101288 w 607639"/>
              <a:gd name="connsiteY22" fmla="*/ 303354 h 566217"/>
              <a:gd name="connsiteX23" fmla="*/ 141785 w 607639"/>
              <a:gd name="connsiteY23" fmla="*/ 303354 h 566217"/>
              <a:gd name="connsiteX24" fmla="*/ 151932 w 607639"/>
              <a:gd name="connsiteY24" fmla="*/ 293221 h 566217"/>
              <a:gd name="connsiteX25" fmla="*/ 141785 w 607639"/>
              <a:gd name="connsiteY25" fmla="*/ 283089 h 566217"/>
              <a:gd name="connsiteX26" fmla="*/ 101288 w 607639"/>
              <a:gd name="connsiteY26" fmla="*/ 242647 h 566217"/>
              <a:gd name="connsiteX27" fmla="*/ 91141 w 607639"/>
              <a:gd name="connsiteY27" fmla="*/ 252780 h 566217"/>
              <a:gd name="connsiteX28" fmla="*/ 101288 w 607639"/>
              <a:gd name="connsiteY28" fmla="*/ 262912 h 566217"/>
              <a:gd name="connsiteX29" fmla="*/ 121492 w 607639"/>
              <a:gd name="connsiteY29" fmla="*/ 262912 h 566217"/>
              <a:gd name="connsiteX30" fmla="*/ 131639 w 607639"/>
              <a:gd name="connsiteY30" fmla="*/ 252780 h 566217"/>
              <a:gd name="connsiteX31" fmla="*/ 121492 w 607639"/>
              <a:gd name="connsiteY31" fmla="*/ 242647 h 566217"/>
              <a:gd name="connsiteX32" fmla="*/ 101288 w 607639"/>
              <a:gd name="connsiteY32" fmla="*/ 202206 h 566217"/>
              <a:gd name="connsiteX33" fmla="*/ 91141 w 607639"/>
              <a:gd name="connsiteY33" fmla="*/ 212339 h 566217"/>
              <a:gd name="connsiteX34" fmla="*/ 101288 w 607639"/>
              <a:gd name="connsiteY34" fmla="*/ 222471 h 566217"/>
              <a:gd name="connsiteX35" fmla="*/ 141785 w 607639"/>
              <a:gd name="connsiteY35" fmla="*/ 222471 h 566217"/>
              <a:gd name="connsiteX36" fmla="*/ 151932 w 607639"/>
              <a:gd name="connsiteY36" fmla="*/ 212339 h 566217"/>
              <a:gd name="connsiteX37" fmla="*/ 141785 w 607639"/>
              <a:gd name="connsiteY37" fmla="*/ 202206 h 566217"/>
              <a:gd name="connsiteX38" fmla="*/ 101288 w 607639"/>
              <a:gd name="connsiteY38" fmla="*/ 161765 h 566217"/>
              <a:gd name="connsiteX39" fmla="*/ 91141 w 607639"/>
              <a:gd name="connsiteY39" fmla="*/ 171897 h 566217"/>
              <a:gd name="connsiteX40" fmla="*/ 101288 w 607639"/>
              <a:gd name="connsiteY40" fmla="*/ 182030 h 566217"/>
              <a:gd name="connsiteX41" fmla="*/ 121492 w 607639"/>
              <a:gd name="connsiteY41" fmla="*/ 182030 h 566217"/>
              <a:gd name="connsiteX42" fmla="*/ 131639 w 607639"/>
              <a:gd name="connsiteY42" fmla="*/ 171897 h 566217"/>
              <a:gd name="connsiteX43" fmla="*/ 121492 w 607639"/>
              <a:gd name="connsiteY43" fmla="*/ 161765 h 566217"/>
              <a:gd name="connsiteX44" fmla="*/ 101288 w 607639"/>
              <a:gd name="connsiteY44" fmla="*/ 121324 h 566217"/>
              <a:gd name="connsiteX45" fmla="*/ 91141 w 607639"/>
              <a:gd name="connsiteY45" fmla="*/ 131456 h 566217"/>
              <a:gd name="connsiteX46" fmla="*/ 101288 w 607639"/>
              <a:gd name="connsiteY46" fmla="*/ 141500 h 566217"/>
              <a:gd name="connsiteX47" fmla="*/ 141785 w 607639"/>
              <a:gd name="connsiteY47" fmla="*/ 141500 h 566217"/>
              <a:gd name="connsiteX48" fmla="*/ 151932 w 607639"/>
              <a:gd name="connsiteY48" fmla="*/ 131456 h 566217"/>
              <a:gd name="connsiteX49" fmla="*/ 141785 w 607639"/>
              <a:gd name="connsiteY49" fmla="*/ 121324 h 566217"/>
              <a:gd name="connsiteX50" fmla="*/ 476000 w 607639"/>
              <a:gd name="connsiteY50" fmla="*/ 101059 h 566217"/>
              <a:gd name="connsiteX51" fmla="*/ 465854 w 607639"/>
              <a:gd name="connsiteY51" fmla="*/ 111191 h 566217"/>
              <a:gd name="connsiteX52" fmla="*/ 476000 w 607639"/>
              <a:gd name="connsiteY52" fmla="*/ 121324 h 566217"/>
              <a:gd name="connsiteX53" fmla="*/ 522372 w 607639"/>
              <a:gd name="connsiteY53" fmla="*/ 121324 h 566217"/>
              <a:gd name="connsiteX54" fmla="*/ 401058 w 607639"/>
              <a:gd name="connsiteY54" fmla="*/ 242559 h 566217"/>
              <a:gd name="connsiteX55" fmla="*/ 317037 w 607639"/>
              <a:gd name="connsiteY55" fmla="*/ 158654 h 566217"/>
              <a:gd name="connsiteX56" fmla="*/ 316859 w 607639"/>
              <a:gd name="connsiteY56" fmla="*/ 158565 h 566217"/>
              <a:gd name="connsiteX57" fmla="*/ 316770 w 607639"/>
              <a:gd name="connsiteY57" fmla="*/ 158387 h 566217"/>
              <a:gd name="connsiteX58" fmla="*/ 315168 w 607639"/>
              <a:gd name="connsiteY58" fmla="*/ 157410 h 566217"/>
              <a:gd name="connsiteX59" fmla="*/ 313477 w 607639"/>
              <a:gd name="connsiteY59" fmla="*/ 156432 h 566217"/>
              <a:gd name="connsiteX60" fmla="*/ 311607 w 607639"/>
              <a:gd name="connsiteY60" fmla="*/ 155988 h 566217"/>
              <a:gd name="connsiteX61" fmla="*/ 309649 w 607639"/>
              <a:gd name="connsiteY61" fmla="*/ 155721 h 566217"/>
              <a:gd name="connsiteX62" fmla="*/ 307869 w 607639"/>
              <a:gd name="connsiteY62" fmla="*/ 156076 h 566217"/>
              <a:gd name="connsiteX63" fmla="*/ 305911 w 607639"/>
              <a:gd name="connsiteY63" fmla="*/ 156521 h 566217"/>
              <a:gd name="connsiteX64" fmla="*/ 304220 w 607639"/>
              <a:gd name="connsiteY64" fmla="*/ 157676 h 566217"/>
              <a:gd name="connsiteX65" fmla="*/ 302707 w 607639"/>
              <a:gd name="connsiteY65" fmla="*/ 158654 h 566217"/>
              <a:gd name="connsiteX66" fmla="*/ 302618 w 607639"/>
              <a:gd name="connsiteY66" fmla="*/ 158832 h 566217"/>
              <a:gd name="connsiteX67" fmla="*/ 302440 w 607639"/>
              <a:gd name="connsiteY67" fmla="*/ 158921 h 566217"/>
              <a:gd name="connsiteX68" fmla="*/ 184953 w 607639"/>
              <a:gd name="connsiteY68" fmla="*/ 286377 h 566217"/>
              <a:gd name="connsiteX69" fmla="*/ 185576 w 607639"/>
              <a:gd name="connsiteY69" fmla="*/ 300687 h 566217"/>
              <a:gd name="connsiteX70" fmla="*/ 192429 w 607639"/>
              <a:gd name="connsiteY70" fmla="*/ 303354 h 566217"/>
              <a:gd name="connsiteX71" fmla="*/ 199906 w 607639"/>
              <a:gd name="connsiteY71" fmla="*/ 300065 h 566217"/>
              <a:gd name="connsiteX72" fmla="*/ 310183 w 607639"/>
              <a:gd name="connsiteY72" fmla="*/ 180430 h 566217"/>
              <a:gd name="connsiteX73" fmla="*/ 393848 w 607639"/>
              <a:gd name="connsiteY73" fmla="*/ 263979 h 566217"/>
              <a:gd name="connsiteX74" fmla="*/ 401058 w 607639"/>
              <a:gd name="connsiteY74" fmla="*/ 266912 h 566217"/>
              <a:gd name="connsiteX75" fmla="*/ 408178 w 607639"/>
              <a:gd name="connsiteY75" fmla="*/ 263979 h 566217"/>
              <a:gd name="connsiteX76" fmla="*/ 536702 w 607639"/>
              <a:gd name="connsiteY76" fmla="*/ 135634 h 566217"/>
              <a:gd name="connsiteX77" fmla="*/ 536702 w 607639"/>
              <a:gd name="connsiteY77" fmla="*/ 182030 h 566217"/>
              <a:gd name="connsiteX78" fmla="*/ 546848 w 607639"/>
              <a:gd name="connsiteY78" fmla="*/ 192074 h 566217"/>
              <a:gd name="connsiteX79" fmla="*/ 556995 w 607639"/>
              <a:gd name="connsiteY79" fmla="*/ 182030 h 566217"/>
              <a:gd name="connsiteX80" fmla="*/ 556995 w 607639"/>
              <a:gd name="connsiteY80" fmla="*/ 111191 h 566217"/>
              <a:gd name="connsiteX81" fmla="*/ 556194 w 607639"/>
              <a:gd name="connsiteY81" fmla="*/ 107369 h 566217"/>
              <a:gd name="connsiteX82" fmla="*/ 550676 w 607639"/>
              <a:gd name="connsiteY82" fmla="*/ 101859 h 566217"/>
              <a:gd name="connsiteX83" fmla="*/ 546848 w 607639"/>
              <a:gd name="connsiteY83" fmla="*/ 101059 h 566217"/>
              <a:gd name="connsiteX84" fmla="*/ 101288 w 607639"/>
              <a:gd name="connsiteY84" fmla="*/ 80882 h 566217"/>
              <a:gd name="connsiteX85" fmla="*/ 91141 w 607639"/>
              <a:gd name="connsiteY85" fmla="*/ 91015 h 566217"/>
              <a:gd name="connsiteX86" fmla="*/ 101288 w 607639"/>
              <a:gd name="connsiteY86" fmla="*/ 101059 h 566217"/>
              <a:gd name="connsiteX87" fmla="*/ 121492 w 607639"/>
              <a:gd name="connsiteY87" fmla="*/ 101059 h 566217"/>
              <a:gd name="connsiteX88" fmla="*/ 131639 w 607639"/>
              <a:gd name="connsiteY88" fmla="*/ 91015 h 566217"/>
              <a:gd name="connsiteX89" fmla="*/ 121492 w 607639"/>
              <a:gd name="connsiteY89" fmla="*/ 80882 h 566217"/>
              <a:gd name="connsiteX90" fmla="*/ 60791 w 607639"/>
              <a:gd name="connsiteY90" fmla="*/ 70750 h 566217"/>
              <a:gd name="connsiteX91" fmla="*/ 50644 w 607639"/>
              <a:gd name="connsiteY91" fmla="*/ 80882 h 566217"/>
              <a:gd name="connsiteX92" fmla="*/ 50644 w 607639"/>
              <a:gd name="connsiteY92" fmla="*/ 303354 h 566217"/>
              <a:gd name="connsiteX93" fmla="*/ 60791 w 607639"/>
              <a:gd name="connsiteY93" fmla="*/ 313486 h 566217"/>
              <a:gd name="connsiteX94" fmla="*/ 70848 w 607639"/>
              <a:gd name="connsiteY94" fmla="*/ 303354 h 566217"/>
              <a:gd name="connsiteX95" fmla="*/ 70848 w 607639"/>
              <a:gd name="connsiteY95" fmla="*/ 80882 h 566217"/>
              <a:gd name="connsiteX96" fmla="*/ 60791 w 607639"/>
              <a:gd name="connsiteY96" fmla="*/ 70750 h 566217"/>
              <a:gd name="connsiteX97" fmla="*/ 45571 w 607639"/>
              <a:gd name="connsiteY97" fmla="*/ 0 h 566217"/>
              <a:gd name="connsiteX98" fmla="*/ 562068 w 607639"/>
              <a:gd name="connsiteY98" fmla="*/ 0 h 566217"/>
              <a:gd name="connsiteX99" fmla="*/ 607639 w 607639"/>
              <a:gd name="connsiteY99" fmla="*/ 45507 h 566217"/>
              <a:gd name="connsiteX100" fmla="*/ 607639 w 607639"/>
              <a:gd name="connsiteY100" fmla="*/ 343795 h 566217"/>
              <a:gd name="connsiteX101" fmla="*/ 0 w 607639"/>
              <a:gd name="connsiteY101" fmla="*/ 343795 h 566217"/>
              <a:gd name="connsiteX102" fmla="*/ 0 w 607639"/>
              <a:gd name="connsiteY102" fmla="*/ 45507 h 566217"/>
              <a:gd name="connsiteX103" fmla="*/ 45571 w 607639"/>
              <a:gd name="connsiteY103" fmla="*/ 0 h 5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566217">
                <a:moveTo>
                  <a:pt x="261052" y="444915"/>
                </a:moveTo>
                <a:lnTo>
                  <a:pt x="245922" y="505522"/>
                </a:lnTo>
                <a:lnTo>
                  <a:pt x="361717" y="505522"/>
                </a:lnTo>
                <a:lnTo>
                  <a:pt x="346498" y="444915"/>
                </a:lnTo>
                <a:close/>
                <a:moveTo>
                  <a:pt x="0" y="364047"/>
                </a:moveTo>
                <a:lnTo>
                  <a:pt x="607639" y="364047"/>
                </a:lnTo>
                <a:lnTo>
                  <a:pt x="607639" y="399416"/>
                </a:lnTo>
                <a:cubicBezTo>
                  <a:pt x="607639" y="424476"/>
                  <a:pt x="587168" y="444915"/>
                  <a:pt x="562068" y="444915"/>
                </a:cubicBezTo>
                <a:lnTo>
                  <a:pt x="367414" y="444915"/>
                </a:lnTo>
                <a:lnTo>
                  <a:pt x="382634" y="505522"/>
                </a:lnTo>
                <a:lnTo>
                  <a:pt x="384859" y="505522"/>
                </a:lnTo>
                <a:cubicBezTo>
                  <a:pt x="412717" y="505522"/>
                  <a:pt x="435414" y="528271"/>
                  <a:pt x="435414" y="556086"/>
                </a:cubicBezTo>
                <a:cubicBezTo>
                  <a:pt x="435414" y="561685"/>
                  <a:pt x="430875" y="566217"/>
                  <a:pt x="425356" y="566217"/>
                </a:cubicBezTo>
                <a:lnTo>
                  <a:pt x="182283" y="566217"/>
                </a:lnTo>
                <a:cubicBezTo>
                  <a:pt x="176675" y="566217"/>
                  <a:pt x="172136" y="561685"/>
                  <a:pt x="172136" y="556086"/>
                </a:cubicBezTo>
                <a:cubicBezTo>
                  <a:pt x="172136" y="528271"/>
                  <a:pt x="194833" y="505522"/>
                  <a:pt x="222780" y="505522"/>
                </a:cubicBezTo>
                <a:lnTo>
                  <a:pt x="225005" y="505522"/>
                </a:lnTo>
                <a:lnTo>
                  <a:pt x="240225" y="444915"/>
                </a:lnTo>
                <a:lnTo>
                  <a:pt x="45571" y="444915"/>
                </a:lnTo>
                <a:cubicBezTo>
                  <a:pt x="20471" y="444915"/>
                  <a:pt x="0" y="424476"/>
                  <a:pt x="0" y="399416"/>
                </a:cubicBezTo>
                <a:close/>
                <a:moveTo>
                  <a:pt x="101288" y="283089"/>
                </a:moveTo>
                <a:cubicBezTo>
                  <a:pt x="95681" y="283089"/>
                  <a:pt x="91141" y="287622"/>
                  <a:pt x="91141" y="293221"/>
                </a:cubicBezTo>
                <a:cubicBezTo>
                  <a:pt x="91141" y="298821"/>
                  <a:pt x="95681" y="303354"/>
                  <a:pt x="101288" y="303354"/>
                </a:cubicBezTo>
                <a:lnTo>
                  <a:pt x="141785" y="303354"/>
                </a:lnTo>
                <a:cubicBezTo>
                  <a:pt x="147393" y="303354"/>
                  <a:pt x="151932" y="298821"/>
                  <a:pt x="151932" y="293221"/>
                </a:cubicBezTo>
                <a:cubicBezTo>
                  <a:pt x="151932" y="287622"/>
                  <a:pt x="147393" y="283089"/>
                  <a:pt x="141785" y="283089"/>
                </a:cubicBezTo>
                <a:close/>
                <a:moveTo>
                  <a:pt x="101288" y="242647"/>
                </a:moveTo>
                <a:cubicBezTo>
                  <a:pt x="95681" y="242647"/>
                  <a:pt x="91141" y="247180"/>
                  <a:pt x="91141" y="252780"/>
                </a:cubicBezTo>
                <a:cubicBezTo>
                  <a:pt x="91141" y="258379"/>
                  <a:pt x="95681" y="262912"/>
                  <a:pt x="101288" y="262912"/>
                </a:cubicBezTo>
                <a:lnTo>
                  <a:pt x="121492" y="262912"/>
                </a:lnTo>
                <a:cubicBezTo>
                  <a:pt x="127100" y="262912"/>
                  <a:pt x="131639" y="258379"/>
                  <a:pt x="131639" y="252780"/>
                </a:cubicBezTo>
                <a:cubicBezTo>
                  <a:pt x="131639" y="247180"/>
                  <a:pt x="127100" y="242647"/>
                  <a:pt x="121492" y="242647"/>
                </a:cubicBezTo>
                <a:close/>
                <a:moveTo>
                  <a:pt x="101288" y="202206"/>
                </a:moveTo>
                <a:cubicBezTo>
                  <a:pt x="95681" y="202206"/>
                  <a:pt x="91141" y="206739"/>
                  <a:pt x="91141" y="212339"/>
                </a:cubicBezTo>
                <a:cubicBezTo>
                  <a:pt x="91141" y="217938"/>
                  <a:pt x="95681" y="222471"/>
                  <a:pt x="101288" y="222471"/>
                </a:cubicBezTo>
                <a:lnTo>
                  <a:pt x="141785" y="222471"/>
                </a:lnTo>
                <a:cubicBezTo>
                  <a:pt x="147393" y="222471"/>
                  <a:pt x="151932" y="217938"/>
                  <a:pt x="151932" y="212339"/>
                </a:cubicBezTo>
                <a:cubicBezTo>
                  <a:pt x="151932" y="206739"/>
                  <a:pt x="147393" y="202206"/>
                  <a:pt x="141785" y="202206"/>
                </a:cubicBezTo>
                <a:close/>
                <a:moveTo>
                  <a:pt x="101288" y="161765"/>
                </a:moveTo>
                <a:cubicBezTo>
                  <a:pt x="95681" y="161765"/>
                  <a:pt x="91141" y="166298"/>
                  <a:pt x="91141" y="171897"/>
                </a:cubicBezTo>
                <a:cubicBezTo>
                  <a:pt x="91141" y="177497"/>
                  <a:pt x="95681" y="182030"/>
                  <a:pt x="101288" y="182030"/>
                </a:cubicBezTo>
                <a:lnTo>
                  <a:pt x="121492" y="182030"/>
                </a:lnTo>
                <a:cubicBezTo>
                  <a:pt x="127100" y="182030"/>
                  <a:pt x="131639" y="177497"/>
                  <a:pt x="131639" y="171897"/>
                </a:cubicBezTo>
                <a:cubicBezTo>
                  <a:pt x="131639" y="166298"/>
                  <a:pt x="127100" y="161765"/>
                  <a:pt x="121492" y="161765"/>
                </a:cubicBezTo>
                <a:close/>
                <a:moveTo>
                  <a:pt x="101288" y="121324"/>
                </a:moveTo>
                <a:cubicBezTo>
                  <a:pt x="95681" y="121324"/>
                  <a:pt x="91141" y="125857"/>
                  <a:pt x="91141" y="131456"/>
                </a:cubicBezTo>
                <a:cubicBezTo>
                  <a:pt x="91141" y="136967"/>
                  <a:pt x="95681" y="141500"/>
                  <a:pt x="101288" y="141500"/>
                </a:cubicBezTo>
                <a:lnTo>
                  <a:pt x="141785" y="141500"/>
                </a:lnTo>
                <a:cubicBezTo>
                  <a:pt x="147393" y="141500"/>
                  <a:pt x="151932" y="136967"/>
                  <a:pt x="151932" y="131456"/>
                </a:cubicBezTo>
                <a:cubicBezTo>
                  <a:pt x="151932" y="125857"/>
                  <a:pt x="147393" y="121324"/>
                  <a:pt x="141785" y="121324"/>
                </a:cubicBezTo>
                <a:close/>
                <a:moveTo>
                  <a:pt x="476000" y="101059"/>
                </a:moveTo>
                <a:cubicBezTo>
                  <a:pt x="470393" y="101059"/>
                  <a:pt x="465854" y="105592"/>
                  <a:pt x="465854" y="111191"/>
                </a:cubicBezTo>
                <a:cubicBezTo>
                  <a:pt x="465854" y="116791"/>
                  <a:pt x="470393" y="121324"/>
                  <a:pt x="476000" y="121324"/>
                </a:cubicBezTo>
                <a:lnTo>
                  <a:pt x="522372" y="121324"/>
                </a:lnTo>
                <a:lnTo>
                  <a:pt x="401058" y="242559"/>
                </a:lnTo>
                <a:lnTo>
                  <a:pt x="317037" y="158654"/>
                </a:lnTo>
                <a:cubicBezTo>
                  <a:pt x="316948" y="158565"/>
                  <a:pt x="316948" y="158565"/>
                  <a:pt x="316859" y="158565"/>
                </a:cubicBezTo>
                <a:cubicBezTo>
                  <a:pt x="316859" y="158476"/>
                  <a:pt x="316770" y="158387"/>
                  <a:pt x="316770" y="158387"/>
                </a:cubicBezTo>
                <a:cubicBezTo>
                  <a:pt x="316236" y="157943"/>
                  <a:pt x="315702" y="157765"/>
                  <a:pt x="315168" y="157410"/>
                </a:cubicBezTo>
                <a:cubicBezTo>
                  <a:pt x="314634" y="157054"/>
                  <a:pt x="314100" y="156610"/>
                  <a:pt x="313477" y="156432"/>
                </a:cubicBezTo>
                <a:cubicBezTo>
                  <a:pt x="312854" y="156165"/>
                  <a:pt x="312231" y="156165"/>
                  <a:pt x="311607" y="155988"/>
                </a:cubicBezTo>
                <a:cubicBezTo>
                  <a:pt x="310984" y="155899"/>
                  <a:pt x="310361" y="155721"/>
                  <a:pt x="309649" y="155721"/>
                </a:cubicBezTo>
                <a:cubicBezTo>
                  <a:pt x="309026" y="155721"/>
                  <a:pt x="308403" y="155988"/>
                  <a:pt x="307869" y="156076"/>
                </a:cubicBezTo>
                <a:cubicBezTo>
                  <a:pt x="307157" y="156254"/>
                  <a:pt x="306534" y="156254"/>
                  <a:pt x="305911" y="156521"/>
                </a:cubicBezTo>
                <a:cubicBezTo>
                  <a:pt x="305288" y="156788"/>
                  <a:pt x="304754" y="157321"/>
                  <a:pt x="304220" y="157676"/>
                </a:cubicBezTo>
                <a:cubicBezTo>
                  <a:pt x="303686" y="158032"/>
                  <a:pt x="303152" y="158210"/>
                  <a:pt x="302707" y="158654"/>
                </a:cubicBezTo>
                <a:cubicBezTo>
                  <a:pt x="302707" y="158743"/>
                  <a:pt x="302618" y="158743"/>
                  <a:pt x="302618" y="158832"/>
                </a:cubicBezTo>
                <a:cubicBezTo>
                  <a:pt x="302529" y="158921"/>
                  <a:pt x="302440" y="158921"/>
                  <a:pt x="302440" y="158921"/>
                </a:cubicBezTo>
                <a:lnTo>
                  <a:pt x="184953" y="286377"/>
                </a:lnTo>
                <a:cubicBezTo>
                  <a:pt x="181126" y="290466"/>
                  <a:pt x="181482" y="296865"/>
                  <a:pt x="185576" y="300687"/>
                </a:cubicBezTo>
                <a:cubicBezTo>
                  <a:pt x="187534" y="302465"/>
                  <a:pt x="189937" y="303354"/>
                  <a:pt x="192429" y="303354"/>
                </a:cubicBezTo>
                <a:cubicBezTo>
                  <a:pt x="195100" y="303354"/>
                  <a:pt x="197859" y="302287"/>
                  <a:pt x="199906" y="300065"/>
                </a:cubicBezTo>
                <a:lnTo>
                  <a:pt x="310183" y="180430"/>
                </a:lnTo>
                <a:lnTo>
                  <a:pt x="393848" y="263979"/>
                </a:lnTo>
                <a:cubicBezTo>
                  <a:pt x="395806" y="265934"/>
                  <a:pt x="398388" y="266912"/>
                  <a:pt x="401058" y="266912"/>
                </a:cubicBezTo>
                <a:cubicBezTo>
                  <a:pt x="403639" y="266912"/>
                  <a:pt x="406220" y="265934"/>
                  <a:pt x="408178" y="263979"/>
                </a:cubicBezTo>
                <a:lnTo>
                  <a:pt x="536702" y="135634"/>
                </a:lnTo>
                <a:lnTo>
                  <a:pt x="536702" y="182030"/>
                </a:lnTo>
                <a:cubicBezTo>
                  <a:pt x="536702" y="187541"/>
                  <a:pt x="541241" y="192074"/>
                  <a:pt x="546848" y="192074"/>
                </a:cubicBezTo>
                <a:cubicBezTo>
                  <a:pt x="552456" y="192074"/>
                  <a:pt x="556995" y="187541"/>
                  <a:pt x="556995" y="182030"/>
                </a:cubicBezTo>
                <a:lnTo>
                  <a:pt x="556995" y="111191"/>
                </a:lnTo>
                <a:cubicBezTo>
                  <a:pt x="556995" y="109858"/>
                  <a:pt x="556728" y="108614"/>
                  <a:pt x="556194" y="107369"/>
                </a:cubicBezTo>
                <a:cubicBezTo>
                  <a:pt x="555126" y="104881"/>
                  <a:pt x="553168" y="102925"/>
                  <a:pt x="550676" y="101859"/>
                </a:cubicBezTo>
                <a:cubicBezTo>
                  <a:pt x="549519" y="101325"/>
                  <a:pt x="548184" y="101059"/>
                  <a:pt x="546848" y="101059"/>
                </a:cubicBezTo>
                <a:close/>
                <a:moveTo>
                  <a:pt x="101288" y="80882"/>
                </a:moveTo>
                <a:cubicBezTo>
                  <a:pt x="95681" y="80882"/>
                  <a:pt x="91141" y="85415"/>
                  <a:pt x="91141" y="91015"/>
                </a:cubicBezTo>
                <a:cubicBezTo>
                  <a:pt x="91141" y="96526"/>
                  <a:pt x="95681" y="101059"/>
                  <a:pt x="101288" y="101059"/>
                </a:cubicBezTo>
                <a:lnTo>
                  <a:pt x="121492" y="101059"/>
                </a:lnTo>
                <a:cubicBezTo>
                  <a:pt x="127100" y="101059"/>
                  <a:pt x="131639" y="96526"/>
                  <a:pt x="131639" y="91015"/>
                </a:cubicBezTo>
                <a:cubicBezTo>
                  <a:pt x="131639" y="85415"/>
                  <a:pt x="127100" y="80882"/>
                  <a:pt x="121492" y="80882"/>
                </a:cubicBezTo>
                <a:close/>
                <a:moveTo>
                  <a:pt x="60791" y="70750"/>
                </a:moveTo>
                <a:cubicBezTo>
                  <a:pt x="55183" y="70750"/>
                  <a:pt x="50644" y="75283"/>
                  <a:pt x="50644" y="80882"/>
                </a:cubicBezTo>
                <a:lnTo>
                  <a:pt x="50644" y="303354"/>
                </a:lnTo>
                <a:cubicBezTo>
                  <a:pt x="50644" y="308953"/>
                  <a:pt x="55183" y="313486"/>
                  <a:pt x="60791" y="313486"/>
                </a:cubicBezTo>
                <a:cubicBezTo>
                  <a:pt x="66309" y="313486"/>
                  <a:pt x="70848" y="308953"/>
                  <a:pt x="70848" y="303354"/>
                </a:cubicBezTo>
                <a:lnTo>
                  <a:pt x="70848" y="80882"/>
                </a:lnTo>
                <a:cubicBezTo>
                  <a:pt x="70848" y="75283"/>
                  <a:pt x="66309" y="70750"/>
                  <a:pt x="60791" y="70750"/>
                </a:cubicBezTo>
                <a:close/>
                <a:moveTo>
                  <a:pt x="45571" y="0"/>
                </a:moveTo>
                <a:lnTo>
                  <a:pt x="562068" y="0"/>
                </a:lnTo>
                <a:cubicBezTo>
                  <a:pt x="587168" y="0"/>
                  <a:pt x="607639" y="20354"/>
                  <a:pt x="607639" y="45507"/>
                </a:cubicBezTo>
                <a:lnTo>
                  <a:pt x="607639" y="343795"/>
                </a:lnTo>
                <a:lnTo>
                  <a:pt x="0" y="343795"/>
                </a:lnTo>
                <a:lnTo>
                  <a:pt x="0" y="45507"/>
                </a:lnTo>
                <a:cubicBezTo>
                  <a:pt x="0" y="20354"/>
                  <a:pt x="20471" y="0"/>
                  <a:pt x="45571" y="0"/>
                </a:cubicBezTo>
                <a:close/>
              </a:path>
            </a:pathLst>
          </a:custGeom>
          <a:solidFill>
            <a:srgbClr val="9F0002"/>
          </a:solidFill>
          <a:ln>
            <a:noFill/>
          </a:ln>
        </p:spPr>
      </p:sp>
      <p:sp>
        <p:nvSpPr>
          <p:cNvPr id="59" name="admin-with-cogwheels_78948"/>
          <p:cNvSpPr>
            <a:spLocks noChangeAspect="1"/>
          </p:cNvSpPr>
          <p:nvPr userDrawn="1"/>
        </p:nvSpPr>
        <p:spPr bwMode="auto">
          <a:xfrm>
            <a:off x="1479649" y="5870081"/>
            <a:ext cx="186337" cy="197538"/>
          </a:xfrm>
          <a:custGeom>
            <a:avLst/>
            <a:gdLst>
              <a:gd name="connsiteX0" fmla="*/ 163934 w 574049"/>
              <a:gd name="connsiteY0" fmla="*/ 419229 h 608556"/>
              <a:gd name="connsiteX1" fmla="*/ 243204 w 574049"/>
              <a:gd name="connsiteY1" fmla="*/ 456825 h 608556"/>
              <a:gd name="connsiteX2" fmla="*/ 322474 w 574049"/>
              <a:gd name="connsiteY2" fmla="*/ 419229 h 608556"/>
              <a:gd name="connsiteX3" fmla="*/ 465217 w 574049"/>
              <a:gd name="connsiteY3" fmla="*/ 530768 h 608556"/>
              <a:gd name="connsiteX4" fmla="*/ 476968 w 574049"/>
              <a:gd name="connsiteY4" fmla="*/ 565383 h 608556"/>
              <a:gd name="connsiteX5" fmla="*/ 472634 w 574049"/>
              <a:gd name="connsiteY5" fmla="*/ 594902 h 608556"/>
              <a:gd name="connsiteX6" fmla="*/ 446050 w 574049"/>
              <a:gd name="connsiteY6" fmla="*/ 608556 h 608556"/>
              <a:gd name="connsiteX7" fmla="*/ 40358 w 574049"/>
              <a:gd name="connsiteY7" fmla="*/ 608556 h 608556"/>
              <a:gd name="connsiteX8" fmla="*/ 13871 w 574049"/>
              <a:gd name="connsiteY8" fmla="*/ 594902 h 608556"/>
              <a:gd name="connsiteX9" fmla="*/ 9440 w 574049"/>
              <a:gd name="connsiteY9" fmla="*/ 565383 h 608556"/>
              <a:gd name="connsiteX10" fmla="*/ 21191 w 574049"/>
              <a:gd name="connsiteY10" fmla="*/ 530768 h 608556"/>
              <a:gd name="connsiteX11" fmla="*/ 163934 w 574049"/>
              <a:gd name="connsiteY11" fmla="*/ 419229 h 608556"/>
              <a:gd name="connsiteX12" fmla="*/ 406631 w 574049"/>
              <a:gd name="connsiteY12" fmla="*/ 313875 h 608556"/>
              <a:gd name="connsiteX13" fmla="*/ 472435 w 574049"/>
              <a:gd name="connsiteY13" fmla="*/ 379473 h 608556"/>
              <a:gd name="connsiteX14" fmla="*/ 438040 w 574049"/>
              <a:gd name="connsiteY14" fmla="*/ 436800 h 608556"/>
              <a:gd name="connsiteX15" fmla="*/ 344006 w 574049"/>
              <a:gd name="connsiteY15" fmla="*/ 390920 h 608556"/>
              <a:gd name="connsiteX16" fmla="*/ 371946 w 574049"/>
              <a:gd name="connsiteY16" fmla="*/ 323974 h 608556"/>
              <a:gd name="connsiteX17" fmla="*/ 406631 w 574049"/>
              <a:gd name="connsiteY17" fmla="*/ 313875 h 608556"/>
              <a:gd name="connsiteX18" fmla="*/ 381817 w 574049"/>
              <a:gd name="connsiteY18" fmla="*/ 212472 h 608556"/>
              <a:gd name="connsiteX19" fmla="*/ 431512 w 574049"/>
              <a:gd name="connsiteY19" fmla="*/ 212472 h 608556"/>
              <a:gd name="connsiteX20" fmla="*/ 445284 w 574049"/>
              <a:gd name="connsiteY20" fmla="*/ 226127 h 608556"/>
              <a:gd name="connsiteX21" fmla="*/ 445284 w 574049"/>
              <a:gd name="connsiteY21" fmla="*/ 254301 h 608556"/>
              <a:gd name="connsiteX22" fmla="*/ 468013 w 574049"/>
              <a:gd name="connsiteY22" fmla="*/ 263725 h 608556"/>
              <a:gd name="connsiteX23" fmla="*/ 488045 w 574049"/>
              <a:gd name="connsiteY23" fmla="*/ 243820 h 608556"/>
              <a:gd name="connsiteX24" fmla="*/ 497773 w 574049"/>
              <a:gd name="connsiteY24" fmla="*/ 239781 h 608556"/>
              <a:gd name="connsiteX25" fmla="*/ 507403 w 574049"/>
              <a:gd name="connsiteY25" fmla="*/ 243820 h 608556"/>
              <a:gd name="connsiteX26" fmla="*/ 542556 w 574049"/>
              <a:gd name="connsiteY26" fmla="*/ 278918 h 608556"/>
              <a:gd name="connsiteX27" fmla="*/ 546601 w 574049"/>
              <a:gd name="connsiteY27" fmla="*/ 288630 h 608556"/>
              <a:gd name="connsiteX28" fmla="*/ 542556 w 574049"/>
              <a:gd name="connsiteY28" fmla="*/ 298246 h 608556"/>
              <a:gd name="connsiteX29" fmla="*/ 522620 w 574049"/>
              <a:gd name="connsiteY29" fmla="*/ 318247 h 608556"/>
              <a:gd name="connsiteX30" fmla="*/ 532155 w 574049"/>
              <a:gd name="connsiteY30" fmla="*/ 340941 h 608556"/>
              <a:gd name="connsiteX31" fmla="*/ 560277 w 574049"/>
              <a:gd name="connsiteY31" fmla="*/ 340941 h 608556"/>
              <a:gd name="connsiteX32" fmla="*/ 574049 w 574049"/>
              <a:gd name="connsiteY32" fmla="*/ 354692 h 608556"/>
              <a:gd name="connsiteX33" fmla="*/ 574049 w 574049"/>
              <a:gd name="connsiteY33" fmla="*/ 404310 h 608556"/>
              <a:gd name="connsiteX34" fmla="*/ 570004 w 574049"/>
              <a:gd name="connsiteY34" fmla="*/ 414022 h 608556"/>
              <a:gd name="connsiteX35" fmla="*/ 560277 w 574049"/>
              <a:gd name="connsiteY35" fmla="*/ 418060 h 608556"/>
              <a:gd name="connsiteX36" fmla="*/ 532155 w 574049"/>
              <a:gd name="connsiteY36" fmla="*/ 418060 h 608556"/>
              <a:gd name="connsiteX37" fmla="*/ 522620 w 574049"/>
              <a:gd name="connsiteY37" fmla="*/ 440754 h 608556"/>
              <a:gd name="connsiteX38" fmla="*/ 542652 w 574049"/>
              <a:gd name="connsiteY38" fmla="*/ 460755 h 608556"/>
              <a:gd name="connsiteX39" fmla="*/ 546601 w 574049"/>
              <a:gd name="connsiteY39" fmla="*/ 470371 h 608556"/>
              <a:gd name="connsiteX40" fmla="*/ 542652 w 574049"/>
              <a:gd name="connsiteY40" fmla="*/ 480083 h 608556"/>
              <a:gd name="connsiteX41" fmla="*/ 507500 w 574049"/>
              <a:gd name="connsiteY41" fmla="*/ 515181 h 608556"/>
              <a:gd name="connsiteX42" fmla="*/ 497773 w 574049"/>
              <a:gd name="connsiteY42" fmla="*/ 519220 h 608556"/>
              <a:gd name="connsiteX43" fmla="*/ 493246 w 574049"/>
              <a:gd name="connsiteY43" fmla="*/ 518355 h 608556"/>
              <a:gd name="connsiteX44" fmla="*/ 453182 w 574049"/>
              <a:gd name="connsiteY44" fmla="*/ 451716 h 608556"/>
              <a:gd name="connsiteX45" fmla="*/ 492861 w 574049"/>
              <a:gd name="connsiteY45" fmla="*/ 379501 h 608556"/>
              <a:gd name="connsiteX46" fmla="*/ 406665 w 574049"/>
              <a:gd name="connsiteY46" fmla="*/ 293534 h 608556"/>
              <a:gd name="connsiteX47" fmla="*/ 377098 w 574049"/>
              <a:gd name="connsiteY47" fmla="*/ 299015 h 608556"/>
              <a:gd name="connsiteX48" fmla="*/ 379698 w 574049"/>
              <a:gd name="connsiteY48" fmla="*/ 265167 h 608556"/>
              <a:gd name="connsiteX49" fmla="*/ 373149 w 574049"/>
              <a:gd name="connsiteY49" fmla="*/ 215741 h 608556"/>
              <a:gd name="connsiteX50" fmla="*/ 381817 w 574049"/>
              <a:gd name="connsiteY50" fmla="*/ 212472 h 608556"/>
              <a:gd name="connsiteX51" fmla="*/ 243227 w 574049"/>
              <a:gd name="connsiteY51" fmla="*/ 144222 h 608556"/>
              <a:gd name="connsiteX52" fmla="*/ 348920 w 574049"/>
              <a:gd name="connsiteY52" fmla="*/ 265117 h 608556"/>
              <a:gd name="connsiteX53" fmla="*/ 243190 w 574049"/>
              <a:gd name="connsiteY53" fmla="*/ 426215 h 608556"/>
              <a:gd name="connsiteX54" fmla="*/ 137461 w 574049"/>
              <a:gd name="connsiteY54" fmla="*/ 265117 h 608556"/>
              <a:gd name="connsiteX55" fmla="*/ 243227 w 574049"/>
              <a:gd name="connsiteY55" fmla="*/ 144222 h 608556"/>
              <a:gd name="connsiteX56" fmla="*/ 279862 w 574049"/>
              <a:gd name="connsiteY56" fmla="*/ 119148 h 608556"/>
              <a:gd name="connsiteX57" fmla="*/ 310064 w 574049"/>
              <a:gd name="connsiteY57" fmla="*/ 131181 h 608556"/>
              <a:gd name="connsiteX58" fmla="*/ 279862 w 574049"/>
              <a:gd name="connsiteY58" fmla="*/ 119148 h 608556"/>
              <a:gd name="connsiteX59" fmla="*/ 155080 w 574049"/>
              <a:gd name="connsiteY59" fmla="*/ 94840 h 608556"/>
              <a:gd name="connsiteX60" fmla="*/ 203722 w 574049"/>
              <a:gd name="connsiteY60" fmla="*/ 119842 h 608556"/>
              <a:gd name="connsiteX61" fmla="*/ 117804 w 574049"/>
              <a:gd name="connsiteY61" fmla="*/ 201676 h 608556"/>
              <a:gd name="connsiteX62" fmla="*/ 155080 w 574049"/>
              <a:gd name="connsiteY62" fmla="*/ 94840 h 608556"/>
              <a:gd name="connsiteX63" fmla="*/ 131962 w 574049"/>
              <a:gd name="connsiteY63" fmla="*/ 0 h 608556"/>
              <a:gd name="connsiteX64" fmla="*/ 178101 w 574049"/>
              <a:gd name="connsiteY64" fmla="*/ 0 h 608556"/>
              <a:gd name="connsiteX65" fmla="*/ 190816 w 574049"/>
              <a:gd name="connsiteY65" fmla="*/ 12695 h 608556"/>
              <a:gd name="connsiteX66" fmla="*/ 190816 w 574049"/>
              <a:gd name="connsiteY66" fmla="*/ 38757 h 608556"/>
              <a:gd name="connsiteX67" fmla="*/ 211911 w 574049"/>
              <a:gd name="connsiteY67" fmla="*/ 47509 h 608556"/>
              <a:gd name="connsiteX68" fmla="*/ 230501 w 574049"/>
              <a:gd name="connsiteY68" fmla="*/ 29044 h 608556"/>
              <a:gd name="connsiteX69" fmla="*/ 239459 w 574049"/>
              <a:gd name="connsiteY69" fmla="*/ 25389 h 608556"/>
              <a:gd name="connsiteX70" fmla="*/ 248417 w 574049"/>
              <a:gd name="connsiteY70" fmla="*/ 29044 h 608556"/>
              <a:gd name="connsiteX71" fmla="*/ 280975 w 574049"/>
              <a:gd name="connsiteY71" fmla="*/ 61646 h 608556"/>
              <a:gd name="connsiteX72" fmla="*/ 284731 w 574049"/>
              <a:gd name="connsiteY72" fmla="*/ 70590 h 608556"/>
              <a:gd name="connsiteX73" fmla="*/ 280975 w 574049"/>
              <a:gd name="connsiteY73" fmla="*/ 79534 h 608556"/>
              <a:gd name="connsiteX74" fmla="*/ 262481 w 574049"/>
              <a:gd name="connsiteY74" fmla="*/ 97999 h 608556"/>
              <a:gd name="connsiteX75" fmla="*/ 270379 w 574049"/>
              <a:gd name="connsiteY75" fmla="*/ 116848 h 608556"/>
              <a:gd name="connsiteX76" fmla="*/ 224915 w 574049"/>
              <a:gd name="connsiteY76" fmla="*/ 115502 h 608556"/>
              <a:gd name="connsiteX77" fmla="*/ 155080 w 574049"/>
              <a:gd name="connsiteY77" fmla="*/ 74437 h 608556"/>
              <a:gd name="connsiteX78" fmla="*/ 74458 w 574049"/>
              <a:gd name="connsiteY78" fmla="*/ 154836 h 608556"/>
              <a:gd name="connsiteX79" fmla="*/ 111638 w 574049"/>
              <a:gd name="connsiteY79" fmla="*/ 222445 h 608556"/>
              <a:gd name="connsiteX80" fmla="*/ 106822 w 574049"/>
              <a:gd name="connsiteY80" fmla="*/ 265145 h 608556"/>
              <a:gd name="connsiteX81" fmla="*/ 106822 w 574049"/>
              <a:gd name="connsiteY81" fmla="*/ 265818 h 608556"/>
              <a:gd name="connsiteX82" fmla="*/ 98153 w 574049"/>
              <a:gd name="connsiteY82" fmla="*/ 262163 h 608556"/>
              <a:gd name="connsiteX83" fmla="*/ 79659 w 574049"/>
              <a:gd name="connsiteY83" fmla="*/ 280628 h 608556"/>
              <a:gd name="connsiteX84" fmla="*/ 70701 w 574049"/>
              <a:gd name="connsiteY84" fmla="*/ 284379 h 608556"/>
              <a:gd name="connsiteX85" fmla="*/ 61647 w 574049"/>
              <a:gd name="connsiteY85" fmla="*/ 280628 h 608556"/>
              <a:gd name="connsiteX86" fmla="*/ 29089 w 574049"/>
              <a:gd name="connsiteY86" fmla="*/ 248122 h 608556"/>
              <a:gd name="connsiteX87" fmla="*/ 29089 w 574049"/>
              <a:gd name="connsiteY87" fmla="*/ 230138 h 608556"/>
              <a:gd name="connsiteX88" fmla="*/ 47583 w 574049"/>
              <a:gd name="connsiteY88" fmla="*/ 211673 h 608556"/>
              <a:gd name="connsiteX89" fmla="*/ 38722 w 574049"/>
              <a:gd name="connsiteY89" fmla="*/ 190612 h 608556"/>
              <a:gd name="connsiteX90" fmla="*/ 12715 w 574049"/>
              <a:gd name="connsiteY90" fmla="*/ 190612 h 608556"/>
              <a:gd name="connsiteX91" fmla="*/ 0 w 574049"/>
              <a:gd name="connsiteY91" fmla="*/ 177821 h 608556"/>
              <a:gd name="connsiteX92" fmla="*/ 0 w 574049"/>
              <a:gd name="connsiteY92" fmla="*/ 131851 h 608556"/>
              <a:gd name="connsiteX93" fmla="*/ 12715 w 574049"/>
              <a:gd name="connsiteY93" fmla="*/ 119156 h 608556"/>
              <a:gd name="connsiteX94" fmla="*/ 38818 w 574049"/>
              <a:gd name="connsiteY94" fmla="*/ 119156 h 608556"/>
              <a:gd name="connsiteX95" fmla="*/ 47583 w 574049"/>
              <a:gd name="connsiteY95" fmla="*/ 98095 h 608556"/>
              <a:gd name="connsiteX96" fmla="*/ 29089 w 574049"/>
              <a:gd name="connsiteY96" fmla="*/ 79630 h 608556"/>
              <a:gd name="connsiteX97" fmla="*/ 25333 w 574049"/>
              <a:gd name="connsiteY97" fmla="*/ 70590 h 608556"/>
              <a:gd name="connsiteX98" fmla="*/ 29089 w 574049"/>
              <a:gd name="connsiteY98" fmla="*/ 61646 h 608556"/>
              <a:gd name="connsiteX99" fmla="*/ 61647 w 574049"/>
              <a:gd name="connsiteY99" fmla="*/ 29044 h 608556"/>
              <a:gd name="connsiteX100" fmla="*/ 70701 w 574049"/>
              <a:gd name="connsiteY100" fmla="*/ 25389 h 608556"/>
              <a:gd name="connsiteX101" fmla="*/ 79659 w 574049"/>
              <a:gd name="connsiteY101" fmla="*/ 29140 h 608556"/>
              <a:gd name="connsiteX102" fmla="*/ 98153 w 574049"/>
              <a:gd name="connsiteY102" fmla="*/ 47509 h 608556"/>
              <a:gd name="connsiteX103" fmla="*/ 119248 w 574049"/>
              <a:gd name="connsiteY103" fmla="*/ 38757 h 608556"/>
              <a:gd name="connsiteX104" fmla="*/ 119248 w 574049"/>
              <a:gd name="connsiteY104" fmla="*/ 12695 h 608556"/>
              <a:gd name="connsiteX105" fmla="*/ 131962 w 574049"/>
              <a:gd name="connsiteY10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74049" h="608556">
                <a:moveTo>
                  <a:pt x="163934" y="419229"/>
                </a:moveTo>
                <a:cubicBezTo>
                  <a:pt x="185702" y="442210"/>
                  <a:pt x="212671" y="456825"/>
                  <a:pt x="243204" y="456825"/>
                </a:cubicBezTo>
                <a:cubicBezTo>
                  <a:pt x="273737" y="456825"/>
                  <a:pt x="300706" y="442210"/>
                  <a:pt x="322474" y="419229"/>
                </a:cubicBezTo>
                <a:cubicBezTo>
                  <a:pt x="387585" y="424998"/>
                  <a:pt x="443835" y="468075"/>
                  <a:pt x="465217" y="530768"/>
                </a:cubicBezTo>
                <a:lnTo>
                  <a:pt x="476968" y="565383"/>
                </a:lnTo>
                <a:cubicBezTo>
                  <a:pt x="480339" y="575383"/>
                  <a:pt x="478702" y="586344"/>
                  <a:pt x="472634" y="594902"/>
                </a:cubicBezTo>
                <a:cubicBezTo>
                  <a:pt x="466469" y="603460"/>
                  <a:pt x="456549" y="608556"/>
                  <a:pt x="446050" y="608556"/>
                </a:cubicBezTo>
                <a:lnTo>
                  <a:pt x="40358" y="608556"/>
                </a:lnTo>
                <a:cubicBezTo>
                  <a:pt x="29859" y="608556"/>
                  <a:pt x="19939" y="603460"/>
                  <a:pt x="13871" y="594902"/>
                </a:cubicBezTo>
                <a:cubicBezTo>
                  <a:pt x="7706" y="586344"/>
                  <a:pt x="6069" y="575383"/>
                  <a:pt x="9440" y="565383"/>
                </a:cubicBezTo>
                <a:lnTo>
                  <a:pt x="21191" y="530768"/>
                </a:lnTo>
                <a:cubicBezTo>
                  <a:pt x="42573" y="468075"/>
                  <a:pt x="98919" y="424998"/>
                  <a:pt x="163934" y="419229"/>
                </a:cubicBezTo>
                <a:close/>
                <a:moveTo>
                  <a:pt x="406631" y="313875"/>
                </a:moveTo>
                <a:cubicBezTo>
                  <a:pt x="442857" y="313875"/>
                  <a:pt x="472435" y="343308"/>
                  <a:pt x="472435" y="379473"/>
                </a:cubicBezTo>
                <a:cubicBezTo>
                  <a:pt x="472435" y="404289"/>
                  <a:pt x="458369" y="425642"/>
                  <a:pt x="438040" y="436800"/>
                </a:cubicBezTo>
                <a:cubicBezTo>
                  <a:pt x="411641" y="413523"/>
                  <a:pt x="379269" y="397556"/>
                  <a:pt x="344006" y="390920"/>
                </a:cubicBezTo>
                <a:cubicBezTo>
                  <a:pt x="356435" y="370913"/>
                  <a:pt x="365973" y="347925"/>
                  <a:pt x="371946" y="323974"/>
                </a:cubicBezTo>
                <a:cubicBezTo>
                  <a:pt x="382063" y="317626"/>
                  <a:pt x="393913" y="313875"/>
                  <a:pt x="406631" y="313875"/>
                </a:cubicBezTo>
                <a:close/>
                <a:moveTo>
                  <a:pt x="381817" y="212472"/>
                </a:moveTo>
                <a:lnTo>
                  <a:pt x="431512" y="212472"/>
                </a:lnTo>
                <a:cubicBezTo>
                  <a:pt x="439121" y="212472"/>
                  <a:pt x="445284" y="218530"/>
                  <a:pt x="445284" y="226127"/>
                </a:cubicBezTo>
                <a:lnTo>
                  <a:pt x="445284" y="254301"/>
                </a:lnTo>
                <a:cubicBezTo>
                  <a:pt x="453182" y="256705"/>
                  <a:pt x="460790" y="259879"/>
                  <a:pt x="468013" y="263725"/>
                </a:cubicBezTo>
                <a:lnTo>
                  <a:pt x="488045" y="243820"/>
                </a:lnTo>
                <a:cubicBezTo>
                  <a:pt x="490742" y="241127"/>
                  <a:pt x="494209" y="239781"/>
                  <a:pt x="497773" y="239781"/>
                </a:cubicBezTo>
                <a:cubicBezTo>
                  <a:pt x="501240" y="239781"/>
                  <a:pt x="504803" y="241127"/>
                  <a:pt x="507403" y="243820"/>
                </a:cubicBezTo>
                <a:lnTo>
                  <a:pt x="542556" y="278918"/>
                </a:lnTo>
                <a:cubicBezTo>
                  <a:pt x="545157" y="281514"/>
                  <a:pt x="546601" y="284976"/>
                  <a:pt x="546601" y="288630"/>
                </a:cubicBezTo>
                <a:cubicBezTo>
                  <a:pt x="546601" y="292188"/>
                  <a:pt x="545157" y="295746"/>
                  <a:pt x="542556" y="298246"/>
                </a:cubicBezTo>
                <a:lnTo>
                  <a:pt x="522620" y="318247"/>
                </a:lnTo>
                <a:cubicBezTo>
                  <a:pt x="526473" y="325459"/>
                  <a:pt x="529651" y="333056"/>
                  <a:pt x="532155" y="340941"/>
                </a:cubicBezTo>
                <a:lnTo>
                  <a:pt x="560277" y="340941"/>
                </a:lnTo>
                <a:cubicBezTo>
                  <a:pt x="567885" y="340941"/>
                  <a:pt x="574049" y="347095"/>
                  <a:pt x="574049" y="354692"/>
                </a:cubicBezTo>
                <a:lnTo>
                  <a:pt x="574049" y="404310"/>
                </a:lnTo>
                <a:cubicBezTo>
                  <a:pt x="574049" y="407964"/>
                  <a:pt x="572605" y="411425"/>
                  <a:pt x="570004" y="414022"/>
                </a:cubicBezTo>
                <a:cubicBezTo>
                  <a:pt x="567500" y="416618"/>
                  <a:pt x="563937" y="418060"/>
                  <a:pt x="560277" y="418060"/>
                </a:cubicBezTo>
                <a:lnTo>
                  <a:pt x="532155" y="418060"/>
                </a:lnTo>
                <a:cubicBezTo>
                  <a:pt x="529651" y="425946"/>
                  <a:pt x="526473" y="433542"/>
                  <a:pt x="522620" y="440754"/>
                </a:cubicBezTo>
                <a:lnTo>
                  <a:pt x="542652" y="460755"/>
                </a:lnTo>
                <a:cubicBezTo>
                  <a:pt x="545157" y="463255"/>
                  <a:pt x="546601" y="466813"/>
                  <a:pt x="546601" y="470371"/>
                </a:cubicBezTo>
                <a:cubicBezTo>
                  <a:pt x="546601" y="474025"/>
                  <a:pt x="545157" y="477487"/>
                  <a:pt x="542652" y="480083"/>
                </a:cubicBezTo>
                <a:lnTo>
                  <a:pt x="507500" y="515181"/>
                </a:lnTo>
                <a:cubicBezTo>
                  <a:pt x="504803" y="517874"/>
                  <a:pt x="501240" y="519220"/>
                  <a:pt x="497773" y="519220"/>
                </a:cubicBezTo>
                <a:cubicBezTo>
                  <a:pt x="496232" y="519220"/>
                  <a:pt x="494691" y="518835"/>
                  <a:pt x="493246" y="518355"/>
                </a:cubicBezTo>
                <a:cubicBezTo>
                  <a:pt x="484289" y="493161"/>
                  <a:pt x="470517" y="470660"/>
                  <a:pt x="453182" y="451716"/>
                </a:cubicBezTo>
                <a:cubicBezTo>
                  <a:pt x="476970" y="436331"/>
                  <a:pt x="492861" y="409791"/>
                  <a:pt x="492861" y="379501"/>
                </a:cubicBezTo>
                <a:cubicBezTo>
                  <a:pt x="492861" y="332094"/>
                  <a:pt x="454145" y="293534"/>
                  <a:pt x="406665" y="293534"/>
                </a:cubicBezTo>
                <a:cubicBezTo>
                  <a:pt x="396263" y="293534"/>
                  <a:pt x="386440" y="295650"/>
                  <a:pt x="377098" y="299015"/>
                </a:cubicBezTo>
                <a:cubicBezTo>
                  <a:pt x="378735" y="287765"/>
                  <a:pt x="379698" y="276418"/>
                  <a:pt x="379698" y="265167"/>
                </a:cubicBezTo>
                <a:cubicBezTo>
                  <a:pt x="379698" y="247570"/>
                  <a:pt x="377387" y="231031"/>
                  <a:pt x="373149" y="215741"/>
                </a:cubicBezTo>
                <a:cubicBezTo>
                  <a:pt x="375557" y="213818"/>
                  <a:pt x="378542" y="212472"/>
                  <a:pt x="381817" y="212472"/>
                </a:cubicBezTo>
                <a:close/>
                <a:moveTo>
                  <a:pt x="243227" y="144222"/>
                </a:moveTo>
                <a:cubicBezTo>
                  <a:pt x="296103" y="144270"/>
                  <a:pt x="348968" y="184617"/>
                  <a:pt x="348920" y="265117"/>
                </a:cubicBezTo>
                <a:cubicBezTo>
                  <a:pt x="348920" y="342829"/>
                  <a:pt x="301640" y="426215"/>
                  <a:pt x="243190" y="426215"/>
                </a:cubicBezTo>
                <a:cubicBezTo>
                  <a:pt x="184837" y="426215"/>
                  <a:pt x="137461" y="342829"/>
                  <a:pt x="137461" y="265117"/>
                </a:cubicBezTo>
                <a:cubicBezTo>
                  <a:pt x="137461" y="184424"/>
                  <a:pt x="190350" y="144174"/>
                  <a:pt x="243227" y="144222"/>
                </a:cubicBezTo>
                <a:close/>
                <a:moveTo>
                  <a:pt x="279862" y="119148"/>
                </a:moveTo>
                <a:cubicBezTo>
                  <a:pt x="294336" y="119148"/>
                  <a:pt x="309292" y="116645"/>
                  <a:pt x="310064" y="131181"/>
                </a:cubicBezTo>
                <a:cubicBezTo>
                  <a:pt x="300704" y="125983"/>
                  <a:pt x="290573" y="121940"/>
                  <a:pt x="279862" y="119148"/>
                </a:cubicBezTo>
                <a:close/>
                <a:moveTo>
                  <a:pt x="155080" y="94840"/>
                </a:moveTo>
                <a:cubicBezTo>
                  <a:pt x="175115" y="94840"/>
                  <a:pt x="192838" y="104745"/>
                  <a:pt x="203722" y="119842"/>
                </a:cubicBezTo>
                <a:cubicBezTo>
                  <a:pt x="163749" y="131478"/>
                  <a:pt x="133216" y="160807"/>
                  <a:pt x="117804" y="201676"/>
                </a:cubicBezTo>
                <a:cubicBezTo>
                  <a:pt x="72823" y="165904"/>
                  <a:pt x="98733" y="94840"/>
                  <a:pt x="155080" y="94840"/>
                </a:cubicBezTo>
                <a:close/>
                <a:moveTo>
                  <a:pt x="131962" y="0"/>
                </a:moveTo>
                <a:lnTo>
                  <a:pt x="178101" y="0"/>
                </a:lnTo>
                <a:cubicBezTo>
                  <a:pt x="185133" y="0"/>
                  <a:pt x="190816" y="5674"/>
                  <a:pt x="190816" y="12695"/>
                </a:cubicBezTo>
                <a:lnTo>
                  <a:pt x="190816" y="38757"/>
                </a:lnTo>
                <a:cubicBezTo>
                  <a:pt x="198233" y="41065"/>
                  <a:pt x="205265" y="44047"/>
                  <a:pt x="211911" y="47509"/>
                </a:cubicBezTo>
                <a:lnTo>
                  <a:pt x="230501" y="29044"/>
                </a:lnTo>
                <a:cubicBezTo>
                  <a:pt x="232909" y="26543"/>
                  <a:pt x="236184" y="25389"/>
                  <a:pt x="239459" y="25389"/>
                </a:cubicBezTo>
                <a:cubicBezTo>
                  <a:pt x="242734" y="25389"/>
                  <a:pt x="245913" y="26543"/>
                  <a:pt x="248417" y="29044"/>
                </a:cubicBezTo>
                <a:lnTo>
                  <a:pt x="280975" y="61646"/>
                </a:lnTo>
                <a:cubicBezTo>
                  <a:pt x="283383" y="63954"/>
                  <a:pt x="284731" y="67224"/>
                  <a:pt x="284731" y="70590"/>
                </a:cubicBezTo>
                <a:cubicBezTo>
                  <a:pt x="284731" y="73956"/>
                  <a:pt x="283383" y="77226"/>
                  <a:pt x="280975" y="79534"/>
                </a:cubicBezTo>
                <a:lnTo>
                  <a:pt x="262481" y="97999"/>
                </a:lnTo>
                <a:cubicBezTo>
                  <a:pt x="265659" y="103961"/>
                  <a:pt x="268260" y="110405"/>
                  <a:pt x="270379" y="116848"/>
                </a:cubicBezTo>
                <a:cubicBezTo>
                  <a:pt x="253619" y="113675"/>
                  <a:pt x="239748" y="113675"/>
                  <a:pt x="224915" y="115502"/>
                </a:cubicBezTo>
                <a:cubicBezTo>
                  <a:pt x="211044" y="91171"/>
                  <a:pt x="185133" y="74437"/>
                  <a:pt x="155080" y="74437"/>
                </a:cubicBezTo>
                <a:cubicBezTo>
                  <a:pt x="110675" y="74437"/>
                  <a:pt x="74458" y="110501"/>
                  <a:pt x="74458" y="154836"/>
                </a:cubicBezTo>
                <a:cubicBezTo>
                  <a:pt x="74458" y="183207"/>
                  <a:pt x="89388" y="208115"/>
                  <a:pt x="111638" y="222445"/>
                </a:cubicBezTo>
                <a:cubicBezTo>
                  <a:pt x="108556" y="235812"/>
                  <a:pt x="106822" y="250046"/>
                  <a:pt x="106822" y="265145"/>
                </a:cubicBezTo>
                <a:cubicBezTo>
                  <a:pt x="106822" y="265337"/>
                  <a:pt x="106822" y="265626"/>
                  <a:pt x="106822" y="265818"/>
                </a:cubicBezTo>
                <a:cubicBezTo>
                  <a:pt x="104029" y="264568"/>
                  <a:pt x="100946" y="263606"/>
                  <a:pt x="98153" y="262163"/>
                </a:cubicBezTo>
                <a:lnTo>
                  <a:pt x="79659" y="280628"/>
                </a:lnTo>
                <a:cubicBezTo>
                  <a:pt x="77251" y="283033"/>
                  <a:pt x="74072" y="284379"/>
                  <a:pt x="70701" y="284379"/>
                </a:cubicBezTo>
                <a:cubicBezTo>
                  <a:pt x="67330" y="284379"/>
                  <a:pt x="64055" y="283033"/>
                  <a:pt x="61647" y="280628"/>
                </a:cubicBezTo>
                <a:lnTo>
                  <a:pt x="29089" y="248122"/>
                </a:lnTo>
                <a:cubicBezTo>
                  <a:pt x="24081" y="243121"/>
                  <a:pt x="24081" y="235043"/>
                  <a:pt x="29089" y="230138"/>
                </a:cubicBezTo>
                <a:lnTo>
                  <a:pt x="47583" y="211673"/>
                </a:lnTo>
                <a:cubicBezTo>
                  <a:pt x="44020" y="204941"/>
                  <a:pt x="41034" y="197921"/>
                  <a:pt x="38722" y="190612"/>
                </a:cubicBezTo>
                <a:lnTo>
                  <a:pt x="12715" y="190612"/>
                </a:lnTo>
                <a:cubicBezTo>
                  <a:pt x="5683" y="190612"/>
                  <a:pt x="0" y="184842"/>
                  <a:pt x="0" y="177821"/>
                </a:cubicBezTo>
                <a:lnTo>
                  <a:pt x="0" y="131851"/>
                </a:lnTo>
                <a:cubicBezTo>
                  <a:pt x="0" y="124831"/>
                  <a:pt x="5683" y="119156"/>
                  <a:pt x="12715" y="119156"/>
                </a:cubicBezTo>
                <a:lnTo>
                  <a:pt x="38818" y="119156"/>
                </a:lnTo>
                <a:cubicBezTo>
                  <a:pt x="41034" y="111751"/>
                  <a:pt x="44020" y="104731"/>
                  <a:pt x="47583" y="98095"/>
                </a:cubicBezTo>
                <a:lnTo>
                  <a:pt x="29089" y="79630"/>
                </a:lnTo>
                <a:cubicBezTo>
                  <a:pt x="26681" y="77226"/>
                  <a:pt x="25333" y="73956"/>
                  <a:pt x="25333" y="70590"/>
                </a:cubicBezTo>
                <a:cubicBezTo>
                  <a:pt x="25333" y="67224"/>
                  <a:pt x="26681" y="63954"/>
                  <a:pt x="29089" y="61646"/>
                </a:cubicBezTo>
                <a:lnTo>
                  <a:pt x="61647" y="29044"/>
                </a:lnTo>
                <a:cubicBezTo>
                  <a:pt x="64151" y="26639"/>
                  <a:pt x="67426" y="25389"/>
                  <a:pt x="70701" y="25389"/>
                </a:cubicBezTo>
                <a:cubicBezTo>
                  <a:pt x="73976" y="25389"/>
                  <a:pt x="77155" y="26639"/>
                  <a:pt x="79659" y="29140"/>
                </a:cubicBezTo>
                <a:lnTo>
                  <a:pt x="98153" y="47509"/>
                </a:lnTo>
                <a:cubicBezTo>
                  <a:pt x="104896" y="44047"/>
                  <a:pt x="111927" y="41065"/>
                  <a:pt x="119248" y="38757"/>
                </a:cubicBezTo>
                <a:lnTo>
                  <a:pt x="119248" y="12695"/>
                </a:lnTo>
                <a:cubicBezTo>
                  <a:pt x="119248" y="5674"/>
                  <a:pt x="125027" y="0"/>
                  <a:pt x="131962" y="0"/>
                </a:cubicBezTo>
                <a:close/>
              </a:path>
            </a:pathLst>
          </a:custGeom>
          <a:solidFill>
            <a:srgbClr val="9F0002"/>
          </a:solidFill>
          <a:ln>
            <a:noFill/>
          </a:ln>
        </p:spPr>
      </p:sp>
      <p:sp>
        <p:nvSpPr>
          <p:cNvPr id="96" name="settings_320253"/>
          <p:cNvSpPr>
            <a:spLocks noChangeAspect="1"/>
          </p:cNvSpPr>
          <p:nvPr userDrawn="1"/>
        </p:nvSpPr>
        <p:spPr bwMode="auto">
          <a:xfrm>
            <a:off x="2708548" y="5870231"/>
            <a:ext cx="208512" cy="208197"/>
          </a:xfrm>
          <a:custGeom>
            <a:avLst/>
            <a:gdLst>
              <a:gd name="connsiteX0" fmla="*/ 303820 w 607639"/>
              <a:gd name="connsiteY0" fmla="*/ 278099 h 606722"/>
              <a:gd name="connsiteX1" fmla="*/ 329118 w 607639"/>
              <a:gd name="connsiteY1" fmla="*/ 303362 h 606722"/>
              <a:gd name="connsiteX2" fmla="*/ 303820 w 607639"/>
              <a:gd name="connsiteY2" fmla="*/ 328625 h 606722"/>
              <a:gd name="connsiteX3" fmla="*/ 278522 w 607639"/>
              <a:gd name="connsiteY3" fmla="*/ 303362 h 606722"/>
              <a:gd name="connsiteX4" fmla="*/ 303820 w 607639"/>
              <a:gd name="connsiteY4" fmla="*/ 278099 h 606722"/>
              <a:gd name="connsiteX5" fmla="*/ 303775 w 607639"/>
              <a:gd name="connsiteY5" fmla="*/ 252735 h 606722"/>
              <a:gd name="connsiteX6" fmla="*/ 253140 w 607639"/>
              <a:gd name="connsiteY6" fmla="*/ 303317 h 606722"/>
              <a:gd name="connsiteX7" fmla="*/ 303775 w 607639"/>
              <a:gd name="connsiteY7" fmla="*/ 353900 h 606722"/>
              <a:gd name="connsiteX8" fmla="*/ 354410 w 607639"/>
              <a:gd name="connsiteY8" fmla="*/ 303317 h 606722"/>
              <a:gd name="connsiteX9" fmla="*/ 303775 w 607639"/>
              <a:gd name="connsiteY9" fmla="*/ 252735 h 606722"/>
              <a:gd name="connsiteX10" fmla="*/ 303775 w 607639"/>
              <a:gd name="connsiteY10" fmla="*/ 202241 h 606722"/>
              <a:gd name="connsiteX11" fmla="*/ 405045 w 607639"/>
              <a:gd name="connsiteY11" fmla="*/ 303317 h 606722"/>
              <a:gd name="connsiteX12" fmla="*/ 303775 w 607639"/>
              <a:gd name="connsiteY12" fmla="*/ 404482 h 606722"/>
              <a:gd name="connsiteX13" fmla="*/ 202593 w 607639"/>
              <a:gd name="connsiteY13" fmla="*/ 303317 h 606722"/>
              <a:gd name="connsiteX14" fmla="*/ 303775 w 607639"/>
              <a:gd name="connsiteY14" fmla="*/ 202241 h 606722"/>
              <a:gd name="connsiteX15" fmla="*/ 303775 w 607639"/>
              <a:gd name="connsiteY15" fmla="*/ 151703 h 606722"/>
              <a:gd name="connsiteX16" fmla="*/ 151932 w 607639"/>
              <a:gd name="connsiteY16" fmla="*/ 303317 h 606722"/>
              <a:gd name="connsiteX17" fmla="*/ 303775 w 607639"/>
              <a:gd name="connsiteY17" fmla="*/ 455019 h 606722"/>
              <a:gd name="connsiteX18" fmla="*/ 455707 w 607639"/>
              <a:gd name="connsiteY18" fmla="*/ 303317 h 606722"/>
              <a:gd name="connsiteX19" fmla="*/ 303775 w 607639"/>
              <a:gd name="connsiteY19" fmla="*/ 151703 h 606722"/>
              <a:gd name="connsiteX20" fmla="*/ 253131 w 607639"/>
              <a:gd name="connsiteY20" fmla="*/ 0 h 606722"/>
              <a:gd name="connsiteX21" fmla="*/ 354419 w 607639"/>
              <a:gd name="connsiteY21" fmla="*/ 0 h 606722"/>
              <a:gd name="connsiteX22" fmla="*/ 379786 w 607639"/>
              <a:gd name="connsiteY22" fmla="*/ 25239 h 606722"/>
              <a:gd name="connsiteX23" fmla="*/ 379786 w 607639"/>
              <a:gd name="connsiteY23" fmla="*/ 62387 h 606722"/>
              <a:gd name="connsiteX24" fmla="*/ 420639 w 607639"/>
              <a:gd name="connsiteY24" fmla="*/ 79451 h 606722"/>
              <a:gd name="connsiteX25" fmla="*/ 446985 w 607639"/>
              <a:gd name="connsiteY25" fmla="*/ 53145 h 606722"/>
              <a:gd name="connsiteX26" fmla="*/ 482854 w 607639"/>
              <a:gd name="connsiteY26" fmla="*/ 53145 h 606722"/>
              <a:gd name="connsiteX27" fmla="*/ 554414 w 607639"/>
              <a:gd name="connsiteY27" fmla="*/ 124597 h 606722"/>
              <a:gd name="connsiteX28" fmla="*/ 554414 w 607639"/>
              <a:gd name="connsiteY28" fmla="*/ 160323 h 606722"/>
              <a:gd name="connsiteX29" fmla="*/ 528069 w 607639"/>
              <a:gd name="connsiteY29" fmla="*/ 186629 h 606722"/>
              <a:gd name="connsiteX30" fmla="*/ 545158 w 607639"/>
              <a:gd name="connsiteY30" fmla="*/ 227510 h 606722"/>
              <a:gd name="connsiteX31" fmla="*/ 582273 w 607639"/>
              <a:gd name="connsiteY31" fmla="*/ 227510 h 606722"/>
              <a:gd name="connsiteX32" fmla="*/ 607639 w 607639"/>
              <a:gd name="connsiteY32" fmla="*/ 252749 h 606722"/>
              <a:gd name="connsiteX33" fmla="*/ 607639 w 607639"/>
              <a:gd name="connsiteY33" fmla="*/ 353884 h 606722"/>
              <a:gd name="connsiteX34" fmla="*/ 582273 w 607639"/>
              <a:gd name="connsiteY34" fmla="*/ 379212 h 606722"/>
              <a:gd name="connsiteX35" fmla="*/ 545158 w 607639"/>
              <a:gd name="connsiteY35" fmla="*/ 379212 h 606722"/>
              <a:gd name="connsiteX36" fmla="*/ 528069 w 607639"/>
              <a:gd name="connsiteY36" fmla="*/ 420004 h 606722"/>
              <a:gd name="connsiteX37" fmla="*/ 554414 w 607639"/>
              <a:gd name="connsiteY37" fmla="*/ 446310 h 606722"/>
              <a:gd name="connsiteX38" fmla="*/ 554414 w 607639"/>
              <a:gd name="connsiteY38" fmla="*/ 482125 h 606722"/>
              <a:gd name="connsiteX39" fmla="*/ 482854 w 607639"/>
              <a:gd name="connsiteY39" fmla="*/ 553577 h 606722"/>
              <a:gd name="connsiteX40" fmla="*/ 446985 w 607639"/>
              <a:gd name="connsiteY40" fmla="*/ 553577 h 606722"/>
              <a:gd name="connsiteX41" fmla="*/ 420639 w 607639"/>
              <a:gd name="connsiteY41" fmla="*/ 527271 h 606722"/>
              <a:gd name="connsiteX42" fmla="*/ 379786 w 607639"/>
              <a:gd name="connsiteY42" fmla="*/ 544246 h 606722"/>
              <a:gd name="connsiteX43" fmla="*/ 379786 w 607639"/>
              <a:gd name="connsiteY43" fmla="*/ 581394 h 606722"/>
              <a:gd name="connsiteX44" fmla="*/ 354419 w 607639"/>
              <a:gd name="connsiteY44" fmla="*/ 606722 h 606722"/>
              <a:gd name="connsiteX45" fmla="*/ 253131 w 607639"/>
              <a:gd name="connsiteY45" fmla="*/ 606722 h 606722"/>
              <a:gd name="connsiteX46" fmla="*/ 227854 w 607639"/>
              <a:gd name="connsiteY46" fmla="*/ 581394 h 606722"/>
              <a:gd name="connsiteX47" fmla="*/ 227854 w 607639"/>
              <a:gd name="connsiteY47" fmla="*/ 544246 h 606722"/>
              <a:gd name="connsiteX48" fmla="*/ 186911 w 607639"/>
              <a:gd name="connsiteY48" fmla="*/ 527271 h 606722"/>
              <a:gd name="connsiteX49" fmla="*/ 160566 w 607639"/>
              <a:gd name="connsiteY49" fmla="*/ 553577 h 606722"/>
              <a:gd name="connsiteX50" fmla="*/ 124786 w 607639"/>
              <a:gd name="connsiteY50" fmla="*/ 553577 h 606722"/>
              <a:gd name="connsiteX51" fmla="*/ 53225 w 607639"/>
              <a:gd name="connsiteY51" fmla="*/ 482125 h 606722"/>
              <a:gd name="connsiteX52" fmla="*/ 53225 w 607639"/>
              <a:gd name="connsiteY52" fmla="*/ 446310 h 606722"/>
              <a:gd name="connsiteX53" fmla="*/ 79482 w 607639"/>
              <a:gd name="connsiteY53" fmla="*/ 420004 h 606722"/>
              <a:gd name="connsiteX54" fmla="*/ 62482 w 607639"/>
              <a:gd name="connsiteY54" fmla="*/ 379212 h 606722"/>
              <a:gd name="connsiteX55" fmla="*/ 25278 w 607639"/>
              <a:gd name="connsiteY55" fmla="*/ 379212 h 606722"/>
              <a:gd name="connsiteX56" fmla="*/ 0 w 607639"/>
              <a:gd name="connsiteY56" fmla="*/ 353884 h 606722"/>
              <a:gd name="connsiteX57" fmla="*/ 0 w 607639"/>
              <a:gd name="connsiteY57" fmla="*/ 252749 h 606722"/>
              <a:gd name="connsiteX58" fmla="*/ 25278 w 607639"/>
              <a:gd name="connsiteY58" fmla="*/ 227510 h 606722"/>
              <a:gd name="connsiteX59" fmla="*/ 62482 w 607639"/>
              <a:gd name="connsiteY59" fmla="*/ 227510 h 606722"/>
              <a:gd name="connsiteX60" fmla="*/ 79482 w 607639"/>
              <a:gd name="connsiteY60" fmla="*/ 186629 h 606722"/>
              <a:gd name="connsiteX61" fmla="*/ 53225 w 607639"/>
              <a:gd name="connsiteY61" fmla="*/ 160323 h 606722"/>
              <a:gd name="connsiteX62" fmla="*/ 53225 w 607639"/>
              <a:gd name="connsiteY62" fmla="*/ 124597 h 606722"/>
              <a:gd name="connsiteX63" fmla="*/ 124786 w 607639"/>
              <a:gd name="connsiteY63" fmla="*/ 53145 h 606722"/>
              <a:gd name="connsiteX64" fmla="*/ 160566 w 607639"/>
              <a:gd name="connsiteY64" fmla="*/ 53145 h 606722"/>
              <a:gd name="connsiteX65" fmla="*/ 186911 w 607639"/>
              <a:gd name="connsiteY65" fmla="*/ 79451 h 606722"/>
              <a:gd name="connsiteX66" fmla="*/ 227854 w 607639"/>
              <a:gd name="connsiteY66" fmla="*/ 62387 h 606722"/>
              <a:gd name="connsiteX67" fmla="*/ 227854 w 607639"/>
              <a:gd name="connsiteY67" fmla="*/ 25239 h 606722"/>
              <a:gd name="connsiteX68" fmla="*/ 253131 w 607639"/>
              <a:gd name="connsiteY6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606722">
                <a:moveTo>
                  <a:pt x="303820" y="278099"/>
                </a:moveTo>
                <a:cubicBezTo>
                  <a:pt x="317792" y="278099"/>
                  <a:pt x="329118" y="289410"/>
                  <a:pt x="329118" y="303362"/>
                </a:cubicBezTo>
                <a:cubicBezTo>
                  <a:pt x="329118" y="317314"/>
                  <a:pt x="317792" y="328625"/>
                  <a:pt x="303820" y="328625"/>
                </a:cubicBezTo>
                <a:cubicBezTo>
                  <a:pt x="289848" y="328625"/>
                  <a:pt x="278522" y="317314"/>
                  <a:pt x="278522" y="303362"/>
                </a:cubicBezTo>
                <a:cubicBezTo>
                  <a:pt x="278522" y="289410"/>
                  <a:pt x="289848" y="278099"/>
                  <a:pt x="303820" y="278099"/>
                </a:cubicBezTo>
                <a:close/>
                <a:moveTo>
                  <a:pt x="303775" y="252735"/>
                </a:moveTo>
                <a:cubicBezTo>
                  <a:pt x="275921" y="252735"/>
                  <a:pt x="253140" y="275492"/>
                  <a:pt x="253140" y="303317"/>
                </a:cubicBezTo>
                <a:cubicBezTo>
                  <a:pt x="253140" y="331231"/>
                  <a:pt x="275921" y="353900"/>
                  <a:pt x="303775" y="353900"/>
                </a:cubicBezTo>
                <a:cubicBezTo>
                  <a:pt x="331718" y="353900"/>
                  <a:pt x="354410" y="331231"/>
                  <a:pt x="354410" y="303317"/>
                </a:cubicBezTo>
                <a:cubicBezTo>
                  <a:pt x="354410" y="275492"/>
                  <a:pt x="331718" y="252735"/>
                  <a:pt x="303775" y="252735"/>
                </a:cubicBezTo>
                <a:close/>
                <a:moveTo>
                  <a:pt x="303775" y="202241"/>
                </a:moveTo>
                <a:cubicBezTo>
                  <a:pt x="359660" y="202241"/>
                  <a:pt x="405045" y="247579"/>
                  <a:pt x="405045" y="303317"/>
                </a:cubicBezTo>
                <a:cubicBezTo>
                  <a:pt x="405045" y="359144"/>
                  <a:pt x="359660" y="404482"/>
                  <a:pt x="303775" y="404482"/>
                </a:cubicBezTo>
                <a:cubicBezTo>
                  <a:pt x="247978" y="404482"/>
                  <a:pt x="202593" y="359144"/>
                  <a:pt x="202593" y="303317"/>
                </a:cubicBezTo>
                <a:cubicBezTo>
                  <a:pt x="202593" y="247579"/>
                  <a:pt x="247978" y="202241"/>
                  <a:pt x="303775" y="202241"/>
                </a:cubicBezTo>
                <a:close/>
                <a:moveTo>
                  <a:pt x="303775" y="151703"/>
                </a:moveTo>
                <a:cubicBezTo>
                  <a:pt x="220021" y="151703"/>
                  <a:pt x="151932" y="219689"/>
                  <a:pt x="151932" y="303317"/>
                </a:cubicBezTo>
                <a:cubicBezTo>
                  <a:pt x="151932" y="387033"/>
                  <a:pt x="220021" y="455019"/>
                  <a:pt x="303775" y="455019"/>
                </a:cubicBezTo>
                <a:cubicBezTo>
                  <a:pt x="387618" y="455019"/>
                  <a:pt x="455707" y="387033"/>
                  <a:pt x="455707" y="303317"/>
                </a:cubicBezTo>
                <a:cubicBezTo>
                  <a:pt x="455707" y="219689"/>
                  <a:pt x="387618" y="151703"/>
                  <a:pt x="303775" y="151703"/>
                </a:cubicBezTo>
                <a:close/>
                <a:moveTo>
                  <a:pt x="253131" y="0"/>
                </a:moveTo>
                <a:lnTo>
                  <a:pt x="354419" y="0"/>
                </a:lnTo>
                <a:cubicBezTo>
                  <a:pt x="368482" y="0"/>
                  <a:pt x="379786" y="11287"/>
                  <a:pt x="379786" y="25239"/>
                </a:cubicBezTo>
                <a:lnTo>
                  <a:pt x="379786" y="62387"/>
                </a:lnTo>
                <a:cubicBezTo>
                  <a:pt x="393849" y="66831"/>
                  <a:pt x="407555" y="72519"/>
                  <a:pt x="420639" y="79451"/>
                </a:cubicBezTo>
                <a:lnTo>
                  <a:pt x="446985" y="53145"/>
                </a:lnTo>
                <a:cubicBezTo>
                  <a:pt x="456953" y="43191"/>
                  <a:pt x="472974" y="43191"/>
                  <a:pt x="482854" y="53145"/>
                </a:cubicBezTo>
                <a:lnTo>
                  <a:pt x="554414" y="124597"/>
                </a:lnTo>
                <a:cubicBezTo>
                  <a:pt x="564294" y="134462"/>
                  <a:pt x="564294" y="150459"/>
                  <a:pt x="554414" y="160323"/>
                </a:cubicBezTo>
                <a:lnTo>
                  <a:pt x="528069" y="186629"/>
                </a:lnTo>
                <a:cubicBezTo>
                  <a:pt x="535011" y="199782"/>
                  <a:pt x="540707" y="213468"/>
                  <a:pt x="545158" y="227510"/>
                </a:cubicBezTo>
                <a:lnTo>
                  <a:pt x="582273" y="227510"/>
                </a:lnTo>
                <a:cubicBezTo>
                  <a:pt x="596336" y="227510"/>
                  <a:pt x="607639" y="238796"/>
                  <a:pt x="607639" y="252749"/>
                </a:cubicBezTo>
                <a:lnTo>
                  <a:pt x="607639" y="353884"/>
                </a:lnTo>
                <a:cubicBezTo>
                  <a:pt x="607639" y="367926"/>
                  <a:pt x="596247" y="379212"/>
                  <a:pt x="582273" y="379212"/>
                </a:cubicBezTo>
                <a:lnTo>
                  <a:pt x="545158" y="379212"/>
                </a:lnTo>
                <a:cubicBezTo>
                  <a:pt x="540707" y="393254"/>
                  <a:pt x="535011" y="406940"/>
                  <a:pt x="528069" y="420004"/>
                </a:cubicBezTo>
                <a:lnTo>
                  <a:pt x="554414" y="446310"/>
                </a:lnTo>
                <a:cubicBezTo>
                  <a:pt x="564294" y="456263"/>
                  <a:pt x="564294" y="472260"/>
                  <a:pt x="554414" y="482125"/>
                </a:cubicBezTo>
                <a:lnTo>
                  <a:pt x="482854" y="553577"/>
                </a:lnTo>
                <a:cubicBezTo>
                  <a:pt x="472974" y="563442"/>
                  <a:pt x="456953" y="563442"/>
                  <a:pt x="446985" y="553577"/>
                </a:cubicBezTo>
                <a:lnTo>
                  <a:pt x="420639" y="527271"/>
                </a:lnTo>
                <a:cubicBezTo>
                  <a:pt x="407555" y="534203"/>
                  <a:pt x="393849" y="539802"/>
                  <a:pt x="379786" y="544246"/>
                </a:cubicBezTo>
                <a:lnTo>
                  <a:pt x="379786" y="581394"/>
                </a:lnTo>
                <a:cubicBezTo>
                  <a:pt x="379786" y="595435"/>
                  <a:pt x="368393" y="606722"/>
                  <a:pt x="354419" y="606722"/>
                </a:cubicBezTo>
                <a:lnTo>
                  <a:pt x="253131" y="606722"/>
                </a:lnTo>
                <a:cubicBezTo>
                  <a:pt x="239157" y="606722"/>
                  <a:pt x="227854" y="595435"/>
                  <a:pt x="227854" y="581394"/>
                </a:cubicBezTo>
                <a:lnTo>
                  <a:pt x="227854" y="544246"/>
                </a:lnTo>
                <a:cubicBezTo>
                  <a:pt x="213791" y="539802"/>
                  <a:pt x="200084" y="534203"/>
                  <a:pt x="186911" y="527271"/>
                </a:cubicBezTo>
                <a:lnTo>
                  <a:pt x="160566" y="553577"/>
                </a:lnTo>
                <a:cubicBezTo>
                  <a:pt x="150686" y="563442"/>
                  <a:pt x="134665" y="563442"/>
                  <a:pt x="124786" y="553577"/>
                </a:cubicBezTo>
                <a:lnTo>
                  <a:pt x="53225" y="482125"/>
                </a:lnTo>
                <a:cubicBezTo>
                  <a:pt x="43257" y="472260"/>
                  <a:pt x="43257" y="456263"/>
                  <a:pt x="53225" y="446310"/>
                </a:cubicBezTo>
                <a:lnTo>
                  <a:pt x="79482" y="420004"/>
                </a:lnTo>
                <a:cubicBezTo>
                  <a:pt x="72629" y="406940"/>
                  <a:pt x="66932" y="393254"/>
                  <a:pt x="62482" y="379212"/>
                </a:cubicBezTo>
                <a:lnTo>
                  <a:pt x="25278" y="379212"/>
                </a:lnTo>
                <a:cubicBezTo>
                  <a:pt x="11304" y="379212"/>
                  <a:pt x="0" y="367926"/>
                  <a:pt x="0" y="353884"/>
                </a:cubicBezTo>
                <a:lnTo>
                  <a:pt x="0" y="252749"/>
                </a:lnTo>
                <a:cubicBezTo>
                  <a:pt x="0" y="238796"/>
                  <a:pt x="11304" y="227510"/>
                  <a:pt x="25278" y="227510"/>
                </a:cubicBezTo>
                <a:lnTo>
                  <a:pt x="62482" y="227510"/>
                </a:lnTo>
                <a:cubicBezTo>
                  <a:pt x="66932" y="213468"/>
                  <a:pt x="72629" y="199782"/>
                  <a:pt x="79482" y="186629"/>
                </a:cubicBezTo>
                <a:lnTo>
                  <a:pt x="53225" y="160323"/>
                </a:lnTo>
                <a:cubicBezTo>
                  <a:pt x="43257" y="150459"/>
                  <a:pt x="43257" y="134462"/>
                  <a:pt x="53225" y="124597"/>
                </a:cubicBezTo>
                <a:lnTo>
                  <a:pt x="124786" y="53145"/>
                </a:lnTo>
                <a:cubicBezTo>
                  <a:pt x="134665" y="43191"/>
                  <a:pt x="150686" y="43191"/>
                  <a:pt x="160566" y="53145"/>
                </a:cubicBezTo>
                <a:lnTo>
                  <a:pt x="186911" y="79451"/>
                </a:lnTo>
                <a:cubicBezTo>
                  <a:pt x="200084" y="72519"/>
                  <a:pt x="213791" y="66831"/>
                  <a:pt x="227854" y="62387"/>
                </a:cubicBezTo>
                <a:lnTo>
                  <a:pt x="227854" y="25239"/>
                </a:lnTo>
                <a:cubicBezTo>
                  <a:pt x="227854" y="11287"/>
                  <a:pt x="239157" y="0"/>
                  <a:pt x="253131" y="0"/>
                </a:cubicBezTo>
                <a:close/>
              </a:path>
            </a:pathLst>
          </a:custGeom>
          <a:solidFill>
            <a:srgbClr val="9F0002"/>
          </a:solidFill>
          <a:ln>
            <a:noFill/>
          </a:ln>
        </p:spPr>
      </p:sp>
      <p:sp>
        <p:nvSpPr>
          <p:cNvPr id="60" name="science-book_71286"/>
          <p:cNvSpPr>
            <a:spLocks noChangeAspect="1"/>
          </p:cNvSpPr>
          <p:nvPr userDrawn="1"/>
        </p:nvSpPr>
        <p:spPr bwMode="auto">
          <a:xfrm>
            <a:off x="2093577" y="5876122"/>
            <a:ext cx="197538" cy="184485"/>
          </a:xfrm>
          <a:custGeom>
            <a:avLst/>
            <a:gdLst>
              <a:gd name="connsiteX0" fmla="*/ 420884 w 608697"/>
              <a:gd name="connsiteY0" fmla="*/ 485137 h 568475"/>
              <a:gd name="connsiteX1" fmla="*/ 589080 w 608697"/>
              <a:gd name="connsiteY1" fmla="*/ 485137 h 568475"/>
              <a:gd name="connsiteX2" fmla="*/ 608697 w 608697"/>
              <a:gd name="connsiteY2" fmla="*/ 504650 h 568475"/>
              <a:gd name="connsiteX3" fmla="*/ 608697 w 608697"/>
              <a:gd name="connsiteY3" fmla="*/ 511203 h 568475"/>
              <a:gd name="connsiteX4" fmla="*/ 589080 w 608697"/>
              <a:gd name="connsiteY4" fmla="*/ 530716 h 568475"/>
              <a:gd name="connsiteX5" fmla="*/ 418721 w 608697"/>
              <a:gd name="connsiteY5" fmla="*/ 530716 h 568475"/>
              <a:gd name="connsiteX6" fmla="*/ 330483 w 608697"/>
              <a:gd name="connsiteY6" fmla="*/ 564900 h 568475"/>
              <a:gd name="connsiteX7" fmla="*/ 320861 w 608697"/>
              <a:gd name="connsiteY7" fmla="*/ 568475 h 568475"/>
              <a:gd name="connsiteX8" fmla="*/ 320861 w 608697"/>
              <a:gd name="connsiteY8" fmla="*/ 526992 h 568475"/>
              <a:gd name="connsiteX9" fmla="*/ 328096 w 608697"/>
              <a:gd name="connsiteY9" fmla="*/ 513438 h 568475"/>
              <a:gd name="connsiteX10" fmla="*/ 420884 w 608697"/>
              <a:gd name="connsiteY10" fmla="*/ 485137 h 568475"/>
              <a:gd name="connsiteX11" fmla="*/ 19622 w 608697"/>
              <a:gd name="connsiteY11" fmla="*/ 485137 h 568475"/>
              <a:gd name="connsiteX12" fmla="*/ 187860 w 608697"/>
              <a:gd name="connsiteY12" fmla="*/ 485137 h 568475"/>
              <a:gd name="connsiteX13" fmla="*/ 280670 w 608697"/>
              <a:gd name="connsiteY13" fmla="*/ 513438 h 568475"/>
              <a:gd name="connsiteX14" fmla="*/ 287907 w 608697"/>
              <a:gd name="connsiteY14" fmla="*/ 526992 h 568475"/>
              <a:gd name="connsiteX15" fmla="*/ 287907 w 608697"/>
              <a:gd name="connsiteY15" fmla="*/ 568475 h 568475"/>
              <a:gd name="connsiteX16" fmla="*/ 278134 w 608697"/>
              <a:gd name="connsiteY16" fmla="*/ 564826 h 568475"/>
              <a:gd name="connsiteX17" fmla="*/ 187860 w 608697"/>
              <a:gd name="connsiteY17" fmla="*/ 530716 h 568475"/>
              <a:gd name="connsiteX18" fmla="*/ 19622 w 608697"/>
              <a:gd name="connsiteY18" fmla="*/ 530716 h 568475"/>
              <a:gd name="connsiteX19" fmla="*/ 0 w 608697"/>
              <a:gd name="connsiteY19" fmla="*/ 511203 h 568475"/>
              <a:gd name="connsiteX20" fmla="*/ 0 w 608697"/>
              <a:gd name="connsiteY20" fmla="*/ 504650 h 568475"/>
              <a:gd name="connsiteX21" fmla="*/ 19622 w 608697"/>
              <a:gd name="connsiteY21" fmla="*/ 485137 h 568475"/>
              <a:gd name="connsiteX22" fmla="*/ 420884 w 608697"/>
              <a:gd name="connsiteY22" fmla="*/ 29920 h 568475"/>
              <a:gd name="connsiteX23" fmla="*/ 438710 w 608697"/>
              <a:gd name="connsiteY23" fmla="*/ 29920 h 568475"/>
              <a:gd name="connsiteX24" fmla="*/ 438710 w 608697"/>
              <a:gd name="connsiteY24" fmla="*/ 162804 h 568475"/>
              <a:gd name="connsiteX25" fmla="*/ 450421 w 608697"/>
              <a:gd name="connsiteY25" fmla="*/ 193343 h 568475"/>
              <a:gd name="connsiteX26" fmla="*/ 473469 w 608697"/>
              <a:gd name="connsiteY26" fmla="*/ 218817 h 568475"/>
              <a:gd name="connsiteX27" fmla="*/ 500097 w 608697"/>
              <a:gd name="connsiteY27" fmla="*/ 230661 h 568475"/>
              <a:gd name="connsiteX28" fmla="*/ 526799 w 608697"/>
              <a:gd name="connsiteY28" fmla="*/ 218817 h 568475"/>
              <a:gd name="connsiteX29" fmla="*/ 549772 w 608697"/>
              <a:gd name="connsiteY29" fmla="*/ 193343 h 568475"/>
              <a:gd name="connsiteX30" fmla="*/ 561557 w 608697"/>
              <a:gd name="connsiteY30" fmla="*/ 162804 h 568475"/>
              <a:gd name="connsiteX31" fmla="*/ 561557 w 608697"/>
              <a:gd name="connsiteY31" fmla="*/ 29920 h 568475"/>
              <a:gd name="connsiteX32" fmla="*/ 589080 w 608697"/>
              <a:gd name="connsiteY32" fmla="*/ 29920 h 568475"/>
              <a:gd name="connsiteX33" fmla="*/ 608697 w 608697"/>
              <a:gd name="connsiteY33" fmla="*/ 49435 h 568475"/>
              <a:gd name="connsiteX34" fmla="*/ 608697 w 608697"/>
              <a:gd name="connsiteY34" fmla="*/ 440489 h 568475"/>
              <a:gd name="connsiteX35" fmla="*/ 589080 w 608697"/>
              <a:gd name="connsiteY35" fmla="*/ 460004 h 568475"/>
              <a:gd name="connsiteX36" fmla="*/ 420884 w 608697"/>
              <a:gd name="connsiteY36" fmla="*/ 460004 h 568475"/>
              <a:gd name="connsiteX37" fmla="*/ 320861 w 608697"/>
              <a:gd name="connsiteY37" fmla="*/ 497769 h 568475"/>
              <a:gd name="connsiteX38" fmla="*/ 320861 w 608697"/>
              <a:gd name="connsiteY38" fmla="*/ 67610 h 568475"/>
              <a:gd name="connsiteX39" fmla="*/ 420884 w 608697"/>
              <a:gd name="connsiteY39" fmla="*/ 29920 h 568475"/>
              <a:gd name="connsiteX40" fmla="*/ 19622 w 608697"/>
              <a:gd name="connsiteY40" fmla="*/ 29920 h 568475"/>
              <a:gd name="connsiteX41" fmla="*/ 187860 w 608697"/>
              <a:gd name="connsiteY41" fmla="*/ 29920 h 568475"/>
              <a:gd name="connsiteX42" fmla="*/ 287907 w 608697"/>
              <a:gd name="connsiteY42" fmla="*/ 67610 h 568475"/>
              <a:gd name="connsiteX43" fmla="*/ 287907 w 608697"/>
              <a:gd name="connsiteY43" fmla="*/ 497769 h 568475"/>
              <a:gd name="connsiteX44" fmla="*/ 187860 w 608697"/>
              <a:gd name="connsiteY44" fmla="*/ 460004 h 568475"/>
              <a:gd name="connsiteX45" fmla="*/ 19622 w 608697"/>
              <a:gd name="connsiteY45" fmla="*/ 460004 h 568475"/>
              <a:gd name="connsiteX46" fmla="*/ 0 w 608697"/>
              <a:gd name="connsiteY46" fmla="*/ 440489 h 568475"/>
              <a:gd name="connsiteX47" fmla="*/ 0 w 608697"/>
              <a:gd name="connsiteY47" fmla="*/ 49435 h 568475"/>
              <a:gd name="connsiteX48" fmla="*/ 19622 w 608697"/>
              <a:gd name="connsiteY48" fmla="*/ 29920 h 568475"/>
              <a:gd name="connsiteX49" fmla="*/ 484356 w 608697"/>
              <a:gd name="connsiteY49" fmla="*/ 0 h 568475"/>
              <a:gd name="connsiteX50" fmla="*/ 515833 w 608697"/>
              <a:gd name="connsiteY50" fmla="*/ 0 h 568475"/>
              <a:gd name="connsiteX51" fmla="*/ 535450 w 608697"/>
              <a:gd name="connsiteY51" fmla="*/ 19586 h 568475"/>
              <a:gd name="connsiteX52" fmla="*/ 535450 w 608697"/>
              <a:gd name="connsiteY52" fmla="*/ 29937 h 568475"/>
              <a:gd name="connsiteX53" fmla="*/ 535450 w 608697"/>
              <a:gd name="connsiteY53" fmla="*/ 162791 h 568475"/>
              <a:gd name="connsiteX54" fmla="*/ 530378 w 608697"/>
              <a:gd name="connsiteY54" fmla="*/ 175898 h 568475"/>
              <a:gd name="connsiteX55" fmla="*/ 507404 w 608697"/>
              <a:gd name="connsiteY55" fmla="*/ 201367 h 568475"/>
              <a:gd name="connsiteX56" fmla="*/ 500095 w 608697"/>
              <a:gd name="connsiteY56" fmla="*/ 204569 h 568475"/>
              <a:gd name="connsiteX57" fmla="*/ 492860 w 608697"/>
              <a:gd name="connsiteY57" fmla="*/ 201367 h 568475"/>
              <a:gd name="connsiteX58" fmla="*/ 469811 w 608697"/>
              <a:gd name="connsiteY58" fmla="*/ 175898 h 568475"/>
              <a:gd name="connsiteX59" fmla="*/ 464814 w 608697"/>
              <a:gd name="connsiteY59" fmla="*/ 162791 h 568475"/>
              <a:gd name="connsiteX60" fmla="*/ 464814 w 608697"/>
              <a:gd name="connsiteY60" fmla="*/ 29937 h 568475"/>
              <a:gd name="connsiteX61" fmla="*/ 464814 w 608697"/>
              <a:gd name="connsiteY61" fmla="*/ 19586 h 568475"/>
              <a:gd name="connsiteX62" fmla="*/ 484356 w 608697"/>
              <a:gd name="connsiteY62" fmla="*/ 0 h 56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8697" h="568475">
                <a:moveTo>
                  <a:pt x="420884" y="485137"/>
                </a:moveTo>
                <a:lnTo>
                  <a:pt x="589080" y="485137"/>
                </a:lnTo>
                <a:cubicBezTo>
                  <a:pt x="599896" y="485137"/>
                  <a:pt x="608697" y="493851"/>
                  <a:pt x="608697" y="504650"/>
                </a:cubicBezTo>
                <a:lnTo>
                  <a:pt x="608697" y="511203"/>
                </a:lnTo>
                <a:cubicBezTo>
                  <a:pt x="608697" y="522002"/>
                  <a:pt x="599896" y="530716"/>
                  <a:pt x="589080" y="530716"/>
                </a:cubicBezTo>
                <a:lnTo>
                  <a:pt x="418721" y="530716"/>
                </a:lnTo>
                <a:cubicBezTo>
                  <a:pt x="386051" y="530716"/>
                  <a:pt x="355172" y="543526"/>
                  <a:pt x="330483" y="564900"/>
                </a:cubicBezTo>
                <a:cubicBezTo>
                  <a:pt x="327723" y="567283"/>
                  <a:pt x="324292" y="568475"/>
                  <a:pt x="320861" y="568475"/>
                </a:cubicBezTo>
                <a:lnTo>
                  <a:pt x="320861" y="526992"/>
                </a:lnTo>
                <a:cubicBezTo>
                  <a:pt x="320861" y="521556"/>
                  <a:pt x="323621" y="516491"/>
                  <a:pt x="328096" y="513438"/>
                </a:cubicBezTo>
                <a:cubicBezTo>
                  <a:pt x="355395" y="495042"/>
                  <a:pt x="387617" y="485137"/>
                  <a:pt x="420884" y="485137"/>
                </a:cubicBezTo>
                <a:close/>
                <a:moveTo>
                  <a:pt x="19622" y="485137"/>
                </a:moveTo>
                <a:lnTo>
                  <a:pt x="187860" y="485137"/>
                </a:lnTo>
                <a:cubicBezTo>
                  <a:pt x="221134" y="485137"/>
                  <a:pt x="253364" y="495042"/>
                  <a:pt x="280670" y="513438"/>
                </a:cubicBezTo>
                <a:cubicBezTo>
                  <a:pt x="285147" y="516491"/>
                  <a:pt x="287907" y="521556"/>
                  <a:pt x="287907" y="526992"/>
                </a:cubicBezTo>
                <a:lnTo>
                  <a:pt x="287907" y="568475"/>
                </a:lnTo>
                <a:cubicBezTo>
                  <a:pt x="284400" y="568475"/>
                  <a:pt x="280969" y="567283"/>
                  <a:pt x="278134" y="564826"/>
                </a:cubicBezTo>
                <a:cubicBezTo>
                  <a:pt x="253215" y="542856"/>
                  <a:pt x="221134" y="530716"/>
                  <a:pt x="187860" y="530716"/>
                </a:cubicBezTo>
                <a:lnTo>
                  <a:pt x="19622" y="530716"/>
                </a:lnTo>
                <a:cubicBezTo>
                  <a:pt x="8804" y="530716"/>
                  <a:pt x="0" y="522002"/>
                  <a:pt x="0" y="511203"/>
                </a:cubicBezTo>
                <a:lnTo>
                  <a:pt x="0" y="504650"/>
                </a:lnTo>
                <a:cubicBezTo>
                  <a:pt x="0" y="493851"/>
                  <a:pt x="8804" y="485137"/>
                  <a:pt x="19622" y="485137"/>
                </a:cubicBezTo>
                <a:close/>
                <a:moveTo>
                  <a:pt x="420884" y="29920"/>
                </a:moveTo>
                <a:lnTo>
                  <a:pt x="438710" y="29920"/>
                </a:lnTo>
                <a:lnTo>
                  <a:pt x="438710" y="162804"/>
                </a:lnTo>
                <a:cubicBezTo>
                  <a:pt x="438710" y="174126"/>
                  <a:pt x="442887" y="184926"/>
                  <a:pt x="450421" y="193343"/>
                </a:cubicBezTo>
                <a:lnTo>
                  <a:pt x="473469" y="218817"/>
                </a:lnTo>
                <a:cubicBezTo>
                  <a:pt x="480256" y="226341"/>
                  <a:pt x="489953" y="230661"/>
                  <a:pt x="500097" y="230661"/>
                </a:cubicBezTo>
                <a:cubicBezTo>
                  <a:pt x="510241" y="230661"/>
                  <a:pt x="520012" y="226341"/>
                  <a:pt x="526799" y="218817"/>
                </a:cubicBezTo>
                <a:lnTo>
                  <a:pt x="549772" y="193343"/>
                </a:lnTo>
                <a:cubicBezTo>
                  <a:pt x="557380" y="184926"/>
                  <a:pt x="561557" y="174126"/>
                  <a:pt x="561557" y="162804"/>
                </a:cubicBezTo>
                <a:lnTo>
                  <a:pt x="561557" y="29920"/>
                </a:lnTo>
                <a:lnTo>
                  <a:pt x="589080" y="29920"/>
                </a:lnTo>
                <a:cubicBezTo>
                  <a:pt x="599896" y="29920"/>
                  <a:pt x="608697" y="38635"/>
                  <a:pt x="608697" y="49435"/>
                </a:cubicBezTo>
                <a:lnTo>
                  <a:pt x="608697" y="440489"/>
                </a:lnTo>
                <a:cubicBezTo>
                  <a:pt x="608697" y="451289"/>
                  <a:pt x="599896" y="460004"/>
                  <a:pt x="589080" y="460004"/>
                </a:cubicBezTo>
                <a:lnTo>
                  <a:pt x="420884" y="460004"/>
                </a:lnTo>
                <a:cubicBezTo>
                  <a:pt x="384037" y="460004"/>
                  <a:pt x="348533" y="473412"/>
                  <a:pt x="320861" y="497769"/>
                </a:cubicBezTo>
                <a:lnTo>
                  <a:pt x="320861" y="67610"/>
                </a:lnTo>
                <a:cubicBezTo>
                  <a:pt x="348533" y="43327"/>
                  <a:pt x="384037" y="29920"/>
                  <a:pt x="420884" y="29920"/>
                </a:cubicBezTo>
                <a:close/>
                <a:moveTo>
                  <a:pt x="19622" y="29920"/>
                </a:moveTo>
                <a:lnTo>
                  <a:pt x="187860" y="29920"/>
                </a:lnTo>
                <a:cubicBezTo>
                  <a:pt x="224715" y="29920"/>
                  <a:pt x="260228" y="43327"/>
                  <a:pt x="287907" y="67610"/>
                </a:cubicBezTo>
                <a:lnTo>
                  <a:pt x="287907" y="497769"/>
                </a:lnTo>
                <a:cubicBezTo>
                  <a:pt x="260228" y="473412"/>
                  <a:pt x="224715" y="460004"/>
                  <a:pt x="187860" y="460004"/>
                </a:cubicBezTo>
                <a:lnTo>
                  <a:pt x="19622" y="460004"/>
                </a:lnTo>
                <a:cubicBezTo>
                  <a:pt x="8804" y="460004"/>
                  <a:pt x="0" y="451289"/>
                  <a:pt x="0" y="440489"/>
                </a:cubicBezTo>
                <a:lnTo>
                  <a:pt x="0" y="49435"/>
                </a:lnTo>
                <a:cubicBezTo>
                  <a:pt x="0" y="38635"/>
                  <a:pt x="8804" y="29920"/>
                  <a:pt x="19622" y="29920"/>
                </a:cubicBezTo>
                <a:close/>
                <a:moveTo>
                  <a:pt x="484356" y="0"/>
                </a:moveTo>
                <a:lnTo>
                  <a:pt x="515833" y="0"/>
                </a:lnTo>
                <a:cubicBezTo>
                  <a:pt x="526648" y="0"/>
                  <a:pt x="535450" y="8787"/>
                  <a:pt x="535450" y="19586"/>
                </a:cubicBezTo>
                <a:lnTo>
                  <a:pt x="535450" y="29937"/>
                </a:lnTo>
                <a:lnTo>
                  <a:pt x="535450" y="162791"/>
                </a:lnTo>
                <a:cubicBezTo>
                  <a:pt x="535450" y="167632"/>
                  <a:pt x="533660" y="172249"/>
                  <a:pt x="530378" y="175898"/>
                </a:cubicBezTo>
                <a:lnTo>
                  <a:pt x="507404" y="201367"/>
                </a:lnTo>
                <a:cubicBezTo>
                  <a:pt x="505465" y="203526"/>
                  <a:pt x="502780" y="204569"/>
                  <a:pt x="500095" y="204569"/>
                </a:cubicBezTo>
                <a:cubicBezTo>
                  <a:pt x="497409" y="204569"/>
                  <a:pt x="494799" y="203526"/>
                  <a:pt x="492860" y="201367"/>
                </a:cubicBezTo>
                <a:lnTo>
                  <a:pt x="469811" y="175898"/>
                </a:lnTo>
                <a:cubicBezTo>
                  <a:pt x="466604" y="172249"/>
                  <a:pt x="464814" y="167632"/>
                  <a:pt x="464814" y="162791"/>
                </a:cubicBezTo>
                <a:lnTo>
                  <a:pt x="464814" y="29937"/>
                </a:lnTo>
                <a:lnTo>
                  <a:pt x="464814" y="19586"/>
                </a:lnTo>
                <a:cubicBezTo>
                  <a:pt x="464814" y="8787"/>
                  <a:pt x="473541" y="0"/>
                  <a:pt x="484356" y="0"/>
                </a:cubicBezTo>
                <a:close/>
              </a:path>
            </a:pathLst>
          </a:custGeom>
          <a:solidFill>
            <a:srgbClr val="9F0002"/>
          </a:solidFill>
          <a:ln>
            <a:noFill/>
          </a:ln>
        </p:spPr>
      </p:sp>
      <p:sp>
        <p:nvSpPr>
          <p:cNvPr id="61" name="任意多边形: 形状 46"/>
          <p:cNvSpPr/>
          <p:nvPr/>
        </p:nvSpPr>
        <p:spPr>
          <a:xfrm rot="16200000">
            <a:off x="4824937" y="2854083"/>
            <a:ext cx="6858635" cy="1148563"/>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1809">
                <a:moveTo>
                  <a:pt x="0" y="1783"/>
                </a:moveTo>
                <a:lnTo>
                  <a:pt x="2" y="1783"/>
                </a:lnTo>
                <a:lnTo>
                  <a:pt x="2" y="1809"/>
                </a:lnTo>
                <a:lnTo>
                  <a:pt x="0" y="1809"/>
                </a:lnTo>
                <a:lnTo>
                  <a:pt x="0" y="1783"/>
                </a:lnTo>
                <a:close/>
                <a:moveTo>
                  <a:pt x="2" y="600"/>
                </a:moveTo>
                <a:lnTo>
                  <a:pt x="3" y="601"/>
                </a:lnTo>
                <a:lnTo>
                  <a:pt x="3" y="627"/>
                </a:lnTo>
                <a:lnTo>
                  <a:pt x="2" y="626"/>
                </a:lnTo>
                <a:lnTo>
                  <a:pt x="2" y="600"/>
                </a:lnTo>
                <a:close/>
                <a:moveTo>
                  <a:pt x="1" y="126"/>
                </a:moveTo>
                <a:lnTo>
                  <a:pt x="2" y="126"/>
                </a:lnTo>
                <a:lnTo>
                  <a:pt x="2" y="153"/>
                </a:lnTo>
                <a:lnTo>
                  <a:pt x="1" y="153"/>
                </a:lnTo>
                <a:lnTo>
                  <a:pt x="1" y="126"/>
                </a:lnTo>
                <a:close/>
                <a:moveTo>
                  <a:pt x="10739" y="0"/>
                </a:moveTo>
                <a:cubicBezTo>
                  <a:pt x="10757" y="0"/>
                  <a:pt x="10774" y="1"/>
                  <a:pt x="10790" y="3"/>
                </a:cubicBezTo>
                <a:lnTo>
                  <a:pt x="10801" y="4"/>
                </a:lnTo>
                <a:lnTo>
                  <a:pt x="10801" y="30"/>
                </a:lnTo>
                <a:lnTo>
                  <a:pt x="10790" y="29"/>
                </a:lnTo>
                <a:cubicBezTo>
                  <a:pt x="10774" y="27"/>
                  <a:pt x="10757" y="26"/>
                  <a:pt x="10739" y="26"/>
                </a:cubicBezTo>
                <a:cubicBezTo>
                  <a:pt x="10027" y="19"/>
                  <a:pt x="8625" y="1402"/>
                  <a:pt x="7583" y="1487"/>
                </a:cubicBezTo>
                <a:cubicBezTo>
                  <a:pt x="6507" y="1574"/>
                  <a:pt x="5469" y="569"/>
                  <a:pt x="4380" y="545"/>
                </a:cubicBezTo>
                <a:cubicBezTo>
                  <a:pt x="3292" y="522"/>
                  <a:pt x="2170" y="1534"/>
                  <a:pt x="1051" y="1343"/>
                </a:cubicBezTo>
                <a:cubicBezTo>
                  <a:pt x="585" y="1249"/>
                  <a:pt x="273" y="975"/>
                  <a:pt x="15" y="595"/>
                </a:cubicBezTo>
                <a:lnTo>
                  <a:pt x="3" y="577"/>
                </a:lnTo>
                <a:lnTo>
                  <a:pt x="3" y="551"/>
                </a:lnTo>
                <a:lnTo>
                  <a:pt x="15" y="569"/>
                </a:lnTo>
                <a:cubicBezTo>
                  <a:pt x="273" y="949"/>
                  <a:pt x="585" y="1223"/>
                  <a:pt x="1051" y="1317"/>
                </a:cubicBezTo>
                <a:cubicBezTo>
                  <a:pt x="2170" y="1508"/>
                  <a:pt x="3292" y="496"/>
                  <a:pt x="4380" y="519"/>
                </a:cubicBezTo>
                <a:cubicBezTo>
                  <a:pt x="5469" y="543"/>
                  <a:pt x="6507" y="1548"/>
                  <a:pt x="7583" y="1461"/>
                </a:cubicBezTo>
                <a:cubicBezTo>
                  <a:pt x="8625" y="1376"/>
                  <a:pt x="10027" y="-7"/>
                  <a:pt x="107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a:grpSpLocks noChangeAspect="1"/>
          </p:cNvGrpSpPr>
          <p:nvPr/>
        </p:nvGrpSpPr>
        <p:grpSpPr>
          <a:xfrm>
            <a:off x="3211195" y="2642870"/>
            <a:ext cx="5769610" cy="1701165"/>
            <a:chOff x="1273" y="3893"/>
            <a:chExt cx="8736" cy="3085"/>
          </a:xfrm>
        </p:grpSpPr>
        <p:sp>
          <p:nvSpPr>
            <p:cNvPr id="5" name="任意多边形 4"/>
            <p:cNvSpPr/>
            <p:nvPr/>
          </p:nvSpPr>
          <p:spPr>
            <a:xfrm>
              <a:off x="1458" y="4342"/>
              <a:ext cx="8450" cy="2636"/>
            </a:xfrm>
            <a:custGeom>
              <a:avLst/>
              <a:gdLst/>
              <a:ahLst/>
              <a:cxnLst>
                <a:cxn ang="3">
                  <a:pos x="hc" y="t"/>
                </a:cxn>
                <a:cxn ang="cd2">
                  <a:pos x="l" y="vc"/>
                </a:cxn>
                <a:cxn ang="cd4">
                  <a:pos x="hc" y="b"/>
                </a:cxn>
                <a:cxn ang="0">
                  <a:pos x="r" y="vc"/>
                </a:cxn>
              </a:cxnLst>
              <a:rect l="l" t="t" r="r" b="b"/>
              <a:pathLst>
                <a:path w="8450" h="2636">
                  <a:moveTo>
                    <a:pt x="0" y="0"/>
                  </a:moveTo>
                  <a:lnTo>
                    <a:pt x="8450" y="0"/>
                  </a:lnTo>
                  <a:lnTo>
                    <a:pt x="8450" y="2117"/>
                  </a:lnTo>
                  <a:lnTo>
                    <a:pt x="1185" y="2117"/>
                  </a:lnTo>
                  <a:lnTo>
                    <a:pt x="666" y="2636"/>
                  </a:lnTo>
                  <a:lnTo>
                    <a:pt x="666" y="2117"/>
                  </a:lnTo>
                  <a:lnTo>
                    <a:pt x="0" y="2117"/>
                  </a:lnTo>
                  <a:lnTo>
                    <a:pt x="0" y="0"/>
                  </a:lnTo>
                  <a:close/>
                </a:path>
              </a:pathLst>
            </a:custGeom>
            <a:noFill/>
            <a:ln w="1905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矩形 6"/>
            <p:cNvSpPr/>
            <p:nvPr/>
          </p:nvSpPr>
          <p:spPr>
            <a:xfrm>
              <a:off x="1273" y="3893"/>
              <a:ext cx="8736" cy="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5" name="文本占位符 50"/>
          <p:cNvSpPr>
            <a:spLocks noGrp="1"/>
          </p:cNvSpPr>
          <p:nvPr/>
        </p:nvSpPr>
        <p:spPr>
          <a:xfrm>
            <a:off x="3810635" y="2177415"/>
            <a:ext cx="4571365" cy="819150"/>
          </a:xfrm>
          <a:prstGeom prst="rect">
            <a:avLst/>
          </a:prstGeom>
          <a:effectLst/>
        </p:spPr>
        <p:txBody>
          <a:bodyPr vert="horz" lIns="101600" tIns="38100" rIns="76200" bIns="38100" rtlCol="0" anchor="t" anchorCtr="0">
            <a:noAutofit/>
          </a:bodyPr>
          <a:lstStyle>
            <a:lvl1pPr marL="0" indent="0" algn="ctr" eaLnBrk="1" fontAlgn="auto" latinLnBrk="0" hangingPunct="1">
              <a:lnSpc>
                <a:spcPct val="80000"/>
              </a:lnSpc>
              <a:spcAft>
                <a:spcPts val="0"/>
              </a:spcAft>
              <a:buNone/>
              <a:defRPr sz="6000" b="0" u="none" strike="noStrike" kern="1200" cap="none" spc="200" normalizeH="0" baseline="0">
                <a:solidFill>
                  <a:srgbClr val="3B303E"/>
                </a:solidFill>
                <a:effectLst/>
                <a:uFillTx/>
                <a:latin typeface="Impact" panose="020B0806030902050204" charset="0"/>
                <a:ea typeface="阿里巴巴普惠体 R" panose="00020600040101010101" charset="-122"/>
                <a:cs typeface="Impact" panose="020B08060309020502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sz="6600" strike="noStrike" noProof="1">
                <a:solidFill>
                  <a:schemeClr val="tx1"/>
                </a:solidFill>
              </a:rPr>
              <a:t>PART </a:t>
            </a:r>
            <a:r>
              <a:rPr lang="zh-CN" altLang="en-US" sz="6600" strike="noStrike" noProof="1">
                <a:solidFill>
                  <a:schemeClr val="tx1"/>
                </a:solidFill>
              </a:rPr>
              <a:t>0</a:t>
            </a:r>
            <a:r>
              <a:rPr lang="en-US" altLang="zh-CN" sz="6600" strike="noStrike" noProof="1">
                <a:solidFill>
                  <a:schemeClr val="tx1"/>
                </a:solidFill>
              </a:rPr>
              <a:t>2</a:t>
            </a:r>
            <a:endParaRPr lang="zh-CN" altLang="en-US" sz="6600" strike="noStrike" noProof="1">
              <a:solidFill>
                <a:schemeClr val="tx1"/>
              </a:solidFill>
            </a:endParaRPr>
          </a:p>
        </p:txBody>
      </p:sp>
      <p:sp>
        <p:nvSpPr>
          <p:cNvPr id="10" name="任意多边形: 形状 46"/>
          <p:cNvSpPr/>
          <p:nvPr/>
        </p:nvSpPr>
        <p:spPr>
          <a:xfrm>
            <a:off x="-1270" y="6186805"/>
            <a:ext cx="12192635" cy="67183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01" h="1861">
                <a:moveTo>
                  <a:pt x="0" y="123"/>
                </a:moveTo>
                <a:lnTo>
                  <a:pt x="2" y="123"/>
                </a:lnTo>
                <a:lnTo>
                  <a:pt x="2" y="534"/>
                </a:lnTo>
                <a:lnTo>
                  <a:pt x="0" y="533"/>
                </a:lnTo>
                <a:lnTo>
                  <a:pt x="0" y="123"/>
                </a:lnTo>
                <a:close/>
                <a:moveTo>
                  <a:pt x="19092" y="0"/>
                </a:moveTo>
                <a:cubicBezTo>
                  <a:pt x="19123" y="0"/>
                  <a:pt x="19153" y="1"/>
                  <a:pt x="19182" y="3"/>
                </a:cubicBezTo>
                <a:lnTo>
                  <a:pt x="19201" y="4"/>
                </a:lnTo>
                <a:lnTo>
                  <a:pt x="19201" y="1861"/>
                </a:lnTo>
                <a:lnTo>
                  <a:pt x="2" y="1861"/>
                </a:lnTo>
                <a:lnTo>
                  <a:pt x="2" y="534"/>
                </a:lnTo>
                <a:lnTo>
                  <a:pt x="25" y="553"/>
                </a:lnTo>
                <a:cubicBezTo>
                  <a:pt x="485" y="923"/>
                  <a:pt x="1039" y="1190"/>
                  <a:pt x="1868" y="1281"/>
                </a:cubicBezTo>
                <a:cubicBezTo>
                  <a:pt x="3857" y="1467"/>
                  <a:pt x="5851" y="482"/>
                  <a:pt x="7786" y="505"/>
                </a:cubicBezTo>
                <a:cubicBezTo>
                  <a:pt x="9722" y="528"/>
                  <a:pt x="11568" y="1506"/>
                  <a:pt x="13481" y="1421"/>
                </a:cubicBezTo>
                <a:cubicBezTo>
                  <a:pt x="15333" y="1338"/>
                  <a:pt x="17826" y="-7"/>
                  <a:pt x="19092"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8" name="组合 17"/>
          <p:cNvGrpSpPr/>
          <p:nvPr/>
        </p:nvGrpSpPr>
        <p:grpSpPr>
          <a:xfrm>
            <a:off x="3209925" y="2672715"/>
            <a:ext cx="5769610" cy="968867"/>
            <a:chOff x="9457" y="8851"/>
            <a:chExt cx="9086" cy="2540"/>
          </a:xfrm>
        </p:grpSpPr>
        <p:sp>
          <p:nvSpPr>
            <p:cNvPr id="15" name="矩形 14"/>
            <p:cNvSpPr/>
            <p:nvPr/>
          </p:nvSpPr>
          <p:spPr>
            <a:xfrm flipV="1">
              <a:off x="9649" y="8851"/>
              <a:ext cx="8789" cy="2289"/>
            </a:xfrm>
            <a:prstGeom prst="rect">
              <a:avLst/>
            </a:prstGeom>
            <a:noFill/>
            <a:ln w="19050">
              <a:solidFill>
                <a:srgbClr val="9F000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6" name="矩形 15"/>
            <p:cNvSpPr/>
            <p:nvPr/>
          </p:nvSpPr>
          <p:spPr>
            <a:xfrm flipV="1">
              <a:off x="9457" y="8866"/>
              <a:ext cx="9086" cy="2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9" name="矩形 18"/>
          <p:cNvSpPr/>
          <p:nvPr/>
        </p:nvSpPr>
        <p:spPr>
          <a:xfrm>
            <a:off x="3232150" y="2813050"/>
            <a:ext cx="5778500" cy="829945"/>
          </a:xfrm>
          <a:prstGeom prst="rect">
            <a:avLst/>
          </a:prstGeom>
        </p:spPr>
        <p:txBody>
          <a:bodyPr wrap="square">
            <a:spAutoFit/>
          </a:bodyPr>
          <a:p>
            <a:pPr algn="ctr"/>
            <a:r>
              <a:rPr lang="zh-CN" altLang="en-US" sz="4800" b="1" dirty="0">
                <a:solidFill>
                  <a:srgbClr val="9F0002"/>
                </a:solidFill>
                <a:latin typeface="微软雅黑" panose="020B0503020204020204" pitchFamily="34" charset="-122"/>
                <a:ea typeface="微软雅黑" panose="020B0503020204020204" pitchFamily="34" charset="-122"/>
                <a:sym typeface="+mn-ea"/>
              </a:rPr>
              <a:t>产品设计</a:t>
            </a:r>
            <a:endParaRPr lang="zh-CN" altLang="en-US" sz="4800" b="1" dirty="0">
              <a:solidFill>
                <a:srgbClr val="9F0002"/>
              </a:solidFill>
              <a:latin typeface="微软雅黑" panose="020B0503020204020204" pitchFamily="34" charset="-122"/>
              <a:ea typeface="微软雅黑" panose="020B0503020204020204" pitchFamily="34" charset="-122"/>
              <a:sym typeface="+mn-ea"/>
            </a:endParaRPr>
          </a:p>
        </p:txBody>
      </p:sp>
      <p:sp>
        <p:nvSpPr>
          <p:cNvPr id="44" name="文本占位符 54"/>
          <p:cNvSpPr>
            <a:spLocks noGrp="1"/>
          </p:cNvSpPr>
          <p:nvPr/>
        </p:nvSpPr>
        <p:spPr>
          <a:xfrm>
            <a:off x="3220720" y="3589655"/>
            <a:ext cx="5749290" cy="384175"/>
          </a:xfrm>
          <a:prstGeom prst="rect">
            <a:avLst/>
          </a:prstGeom>
          <a:effectLst/>
        </p:spPr>
        <p:txBody>
          <a:bodyPr vert="horz" lIns="101600" tIns="38100" rIns="76200" bIns="38100" rtlCol="0" anchor="t" anchorCtr="0">
            <a:noAutofit/>
          </a:bodyPr>
          <a:lstStyle>
            <a:lvl1pPr marL="0" indent="0" algn="ctr" eaLnBrk="1" fontAlgn="auto" latinLnBrk="0" hangingPunct="1">
              <a:lnSpc>
                <a:spcPct val="130000"/>
              </a:lnSpc>
              <a:spcAft>
                <a:spcPts val="0"/>
              </a:spcAft>
              <a:buNone/>
              <a:defRPr sz="1200" b="0" u="none" strike="noStrike" kern="1200" cap="none" spc="200" normalizeH="0" baseline="0">
                <a:solidFill>
                  <a:schemeClr val="tx1"/>
                </a:solidFill>
                <a:effectLst/>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ctr">
              <a:lnSpc>
                <a:spcPct val="140000"/>
              </a:lnSpc>
            </a:pPr>
            <a:r>
              <a:rPr lang="en-US" altLang="zh-CN" sz="1100" strike="noStrike" noProof="1">
                <a:solidFill>
                  <a:schemeClr val="tx1"/>
                </a:solidFill>
                <a:sym typeface="+mn-ea"/>
              </a:rPr>
              <a:t>Product Design</a:t>
            </a:r>
            <a:endParaRPr lang="en-US" altLang="zh-CN" sz="1100" strike="noStrike" noProof="1">
              <a:solidFill>
                <a:schemeClr val="tx1"/>
              </a:solidFill>
              <a:sym typeface="+mn-ea"/>
            </a:endParaRPr>
          </a:p>
        </p:txBody>
      </p:sp>
      <p:sp>
        <p:nvSpPr>
          <p:cNvPr id="61" name="任意多边形: 形状 46"/>
          <p:cNvSpPr/>
          <p:nvPr/>
        </p:nvSpPr>
        <p:spPr>
          <a:xfrm rot="10800000">
            <a:off x="-1270" y="85090"/>
            <a:ext cx="12193270" cy="80645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1809">
                <a:moveTo>
                  <a:pt x="0" y="1783"/>
                </a:moveTo>
                <a:lnTo>
                  <a:pt x="2" y="1783"/>
                </a:lnTo>
                <a:lnTo>
                  <a:pt x="2" y="1809"/>
                </a:lnTo>
                <a:lnTo>
                  <a:pt x="0" y="1809"/>
                </a:lnTo>
                <a:lnTo>
                  <a:pt x="0" y="1783"/>
                </a:lnTo>
                <a:close/>
                <a:moveTo>
                  <a:pt x="2" y="600"/>
                </a:moveTo>
                <a:lnTo>
                  <a:pt x="3" y="601"/>
                </a:lnTo>
                <a:lnTo>
                  <a:pt x="3" y="627"/>
                </a:lnTo>
                <a:lnTo>
                  <a:pt x="2" y="626"/>
                </a:lnTo>
                <a:lnTo>
                  <a:pt x="2" y="600"/>
                </a:lnTo>
                <a:close/>
                <a:moveTo>
                  <a:pt x="1" y="126"/>
                </a:moveTo>
                <a:lnTo>
                  <a:pt x="2" y="126"/>
                </a:lnTo>
                <a:lnTo>
                  <a:pt x="2" y="153"/>
                </a:lnTo>
                <a:lnTo>
                  <a:pt x="1" y="153"/>
                </a:lnTo>
                <a:lnTo>
                  <a:pt x="1" y="126"/>
                </a:lnTo>
                <a:close/>
                <a:moveTo>
                  <a:pt x="10739" y="0"/>
                </a:moveTo>
                <a:cubicBezTo>
                  <a:pt x="10757" y="0"/>
                  <a:pt x="10774" y="1"/>
                  <a:pt x="10790" y="3"/>
                </a:cubicBezTo>
                <a:lnTo>
                  <a:pt x="10801" y="4"/>
                </a:lnTo>
                <a:lnTo>
                  <a:pt x="10801" y="30"/>
                </a:lnTo>
                <a:lnTo>
                  <a:pt x="10790" y="29"/>
                </a:lnTo>
                <a:cubicBezTo>
                  <a:pt x="10774" y="27"/>
                  <a:pt x="10757" y="26"/>
                  <a:pt x="10739" y="26"/>
                </a:cubicBezTo>
                <a:cubicBezTo>
                  <a:pt x="10027" y="19"/>
                  <a:pt x="8625" y="1402"/>
                  <a:pt x="7583" y="1487"/>
                </a:cubicBezTo>
                <a:cubicBezTo>
                  <a:pt x="6507" y="1574"/>
                  <a:pt x="5469" y="569"/>
                  <a:pt x="4380" y="545"/>
                </a:cubicBezTo>
                <a:cubicBezTo>
                  <a:pt x="3292" y="522"/>
                  <a:pt x="2170" y="1534"/>
                  <a:pt x="1051" y="1343"/>
                </a:cubicBezTo>
                <a:cubicBezTo>
                  <a:pt x="585" y="1249"/>
                  <a:pt x="273" y="975"/>
                  <a:pt x="15" y="595"/>
                </a:cubicBezTo>
                <a:lnTo>
                  <a:pt x="3" y="577"/>
                </a:lnTo>
                <a:lnTo>
                  <a:pt x="3" y="551"/>
                </a:lnTo>
                <a:lnTo>
                  <a:pt x="15" y="569"/>
                </a:lnTo>
                <a:cubicBezTo>
                  <a:pt x="273" y="949"/>
                  <a:pt x="585" y="1223"/>
                  <a:pt x="1051" y="1317"/>
                </a:cubicBezTo>
                <a:cubicBezTo>
                  <a:pt x="2170" y="1508"/>
                  <a:pt x="3292" y="496"/>
                  <a:pt x="4380" y="519"/>
                </a:cubicBezTo>
                <a:cubicBezTo>
                  <a:pt x="5469" y="543"/>
                  <a:pt x="6507" y="1548"/>
                  <a:pt x="7583" y="1461"/>
                </a:cubicBezTo>
                <a:cubicBezTo>
                  <a:pt x="8625" y="1376"/>
                  <a:pt x="10027" y="-7"/>
                  <a:pt x="10739" y="0"/>
                </a:cubicBezTo>
                <a:close/>
              </a:path>
            </a:pathLst>
          </a:cu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 name="任意多边形: 形状 46"/>
          <p:cNvSpPr/>
          <p:nvPr/>
        </p:nvSpPr>
        <p:spPr>
          <a:xfrm flipH="1" flipV="1">
            <a:off x="-1270" y="0"/>
            <a:ext cx="12192635" cy="67183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01" h="1861">
                <a:moveTo>
                  <a:pt x="0" y="123"/>
                </a:moveTo>
                <a:lnTo>
                  <a:pt x="2" y="123"/>
                </a:lnTo>
                <a:lnTo>
                  <a:pt x="2" y="534"/>
                </a:lnTo>
                <a:lnTo>
                  <a:pt x="0" y="533"/>
                </a:lnTo>
                <a:lnTo>
                  <a:pt x="0" y="123"/>
                </a:lnTo>
                <a:close/>
                <a:moveTo>
                  <a:pt x="19092" y="0"/>
                </a:moveTo>
                <a:cubicBezTo>
                  <a:pt x="19123" y="0"/>
                  <a:pt x="19153" y="1"/>
                  <a:pt x="19182" y="3"/>
                </a:cubicBezTo>
                <a:lnTo>
                  <a:pt x="19201" y="4"/>
                </a:lnTo>
                <a:lnTo>
                  <a:pt x="19201" y="1861"/>
                </a:lnTo>
                <a:lnTo>
                  <a:pt x="2" y="1861"/>
                </a:lnTo>
                <a:lnTo>
                  <a:pt x="2" y="534"/>
                </a:lnTo>
                <a:lnTo>
                  <a:pt x="25" y="553"/>
                </a:lnTo>
                <a:cubicBezTo>
                  <a:pt x="485" y="923"/>
                  <a:pt x="1039" y="1190"/>
                  <a:pt x="1868" y="1281"/>
                </a:cubicBezTo>
                <a:cubicBezTo>
                  <a:pt x="3857" y="1467"/>
                  <a:pt x="5851" y="482"/>
                  <a:pt x="7786" y="505"/>
                </a:cubicBezTo>
                <a:cubicBezTo>
                  <a:pt x="9722" y="528"/>
                  <a:pt x="11568" y="1506"/>
                  <a:pt x="13481" y="1421"/>
                </a:cubicBezTo>
                <a:cubicBezTo>
                  <a:pt x="15333" y="1338"/>
                  <a:pt x="17826" y="-7"/>
                  <a:pt x="19092" y="0"/>
                </a:cubicBezTo>
                <a:close/>
              </a:path>
            </a:pathLst>
          </a:custGeom>
          <a:solidFill>
            <a:srgbClr val="9F00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形状 46"/>
          <p:cNvSpPr/>
          <p:nvPr/>
        </p:nvSpPr>
        <p:spPr>
          <a:xfrm rot="10800000" flipH="1" flipV="1">
            <a:off x="-3810" y="5972175"/>
            <a:ext cx="12193270" cy="806450"/>
          </a:xfrm>
          <a:custGeom>
            <a:avLst/>
            <a:gdLst>
              <a:gd name="connsiteX0" fmla="*/ 19575 w 19684"/>
              <a:gd name="connsiteY0" fmla="*/ 0 h 1861"/>
              <a:gd name="connsiteX1" fmla="*/ 19665 w 19684"/>
              <a:gd name="connsiteY1" fmla="*/ 3 h 1861"/>
              <a:gd name="connsiteX2" fmla="*/ 19684 w 19684"/>
              <a:gd name="connsiteY2" fmla="*/ 4 h 1861"/>
              <a:gd name="connsiteX3" fmla="*/ 19684 w 19684"/>
              <a:gd name="connsiteY3" fmla="*/ 1861 h 1861"/>
              <a:gd name="connsiteX4" fmla="*/ 485 w 19684"/>
              <a:gd name="connsiteY4" fmla="*/ 1861 h 1861"/>
              <a:gd name="connsiteX5" fmla="*/ 485 w 19684"/>
              <a:gd name="connsiteY5" fmla="*/ 123 h 1861"/>
              <a:gd name="connsiteX6" fmla="*/ 0 w 19684"/>
              <a:gd name="connsiteY6" fmla="*/ 76 h 1861"/>
              <a:gd name="connsiteX7" fmla="*/ 577 w 19684"/>
              <a:gd name="connsiteY7" fmla="*/ 687 h 1861"/>
              <a:gd name="connsiteX8" fmla="*/ 4340 w 19684"/>
              <a:gd name="connsiteY8" fmla="*/ 1467 h 1861"/>
              <a:gd name="connsiteX9" fmla="*/ 10205 w 19684"/>
              <a:gd name="connsiteY9" fmla="*/ 528 h 1861"/>
              <a:gd name="connsiteX10" fmla="*/ 15816 w 19684"/>
              <a:gd name="connsiteY10" fmla="*/ 1338 h 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1" h="1809">
                <a:moveTo>
                  <a:pt x="0" y="1783"/>
                </a:moveTo>
                <a:lnTo>
                  <a:pt x="2" y="1783"/>
                </a:lnTo>
                <a:lnTo>
                  <a:pt x="2" y="1809"/>
                </a:lnTo>
                <a:lnTo>
                  <a:pt x="0" y="1809"/>
                </a:lnTo>
                <a:lnTo>
                  <a:pt x="0" y="1783"/>
                </a:lnTo>
                <a:close/>
                <a:moveTo>
                  <a:pt x="2" y="600"/>
                </a:moveTo>
                <a:lnTo>
                  <a:pt x="3" y="601"/>
                </a:lnTo>
                <a:lnTo>
                  <a:pt x="3" y="627"/>
                </a:lnTo>
                <a:lnTo>
                  <a:pt x="2" y="626"/>
                </a:lnTo>
                <a:lnTo>
                  <a:pt x="2" y="600"/>
                </a:lnTo>
                <a:close/>
                <a:moveTo>
                  <a:pt x="1" y="126"/>
                </a:moveTo>
                <a:lnTo>
                  <a:pt x="2" y="126"/>
                </a:lnTo>
                <a:lnTo>
                  <a:pt x="2" y="153"/>
                </a:lnTo>
                <a:lnTo>
                  <a:pt x="1" y="153"/>
                </a:lnTo>
                <a:lnTo>
                  <a:pt x="1" y="126"/>
                </a:lnTo>
                <a:close/>
                <a:moveTo>
                  <a:pt x="10739" y="0"/>
                </a:moveTo>
                <a:cubicBezTo>
                  <a:pt x="10757" y="0"/>
                  <a:pt x="10774" y="1"/>
                  <a:pt x="10790" y="3"/>
                </a:cubicBezTo>
                <a:lnTo>
                  <a:pt x="10801" y="4"/>
                </a:lnTo>
                <a:lnTo>
                  <a:pt x="10801" y="30"/>
                </a:lnTo>
                <a:lnTo>
                  <a:pt x="10790" y="29"/>
                </a:lnTo>
                <a:cubicBezTo>
                  <a:pt x="10774" y="27"/>
                  <a:pt x="10757" y="26"/>
                  <a:pt x="10739" y="26"/>
                </a:cubicBezTo>
                <a:cubicBezTo>
                  <a:pt x="10027" y="19"/>
                  <a:pt x="8625" y="1402"/>
                  <a:pt x="7583" y="1487"/>
                </a:cubicBezTo>
                <a:cubicBezTo>
                  <a:pt x="6507" y="1574"/>
                  <a:pt x="5469" y="569"/>
                  <a:pt x="4380" y="545"/>
                </a:cubicBezTo>
                <a:cubicBezTo>
                  <a:pt x="3292" y="522"/>
                  <a:pt x="2170" y="1534"/>
                  <a:pt x="1051" y="1343"/>
                </a:cubicBezTo>
                <a:cubicBezTo>
                  <a:pt x="585" y="1249"/>
                  <a:pt x="273" y="975"/>
                  <a:pt x="15" y="595"/>
                </a:cubicBezTo>
                <a:lnTo>
                  <a:pt x="3" y="577"/>
                </a:lnTo>
                <a:lnTo>
                  <a:pt x="3" y="551"/>
                </a:lnTo>
                <a:lnTo>
                  <a:pt x="15" y="569"/>
                </a:lnTo>
                <a:cubicBezTo>
                  <a:pt x="273" y="949"/>
                  <a:pt x="585" y="1223"/>
                  <a:pt x="1051" y="1317"/>
                </a:cubicBezTo>
                <a:cubicBezTo>
                  <a:pt x="2170" y="1508"/>
                  <a:pt x="3292" y="496"/>
                  <a:pt x="4380" y="519"/>
                </a:cubicBezTo>
                <a:cubicBezTo>
                  <a:pt x="5469" y="543"/>
                  <a:pt x="6507" y="1548"/>
                  <a:pt x="7583" y="1461"/>
                </a:cubicBezTo>
                <a:cubicBezTo>
                  <a:pt x="8625" y="1376"/>
                  <a:pt x="10027" y="-7"/>
                  <a:pt x="10739" y="0"/>
                </a:cubicBezTo>
                <a:close/>
              </a:path>
            </a:pathLst>
          </a:cu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1501321"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a:solidFill>
                  <a:schemeClr val="tx1"/>
                </a:solidFill>
                <a:uFillTx/>
                <a:ea typeface="阿里巴巴普惠体 R" charset="0"/>
              </a:rPr>
              <a:t>Product</a:t>
            </a:r>
            <a:r>
              <a:rPr lang="zh-CN" altLang="en-US">
                <a:solidFill>
                  <a:schemeClr val="tx1"/>
                </a:solidFill>
                <a:uFillTx/>
                <a:ea typeface="阿里巴巴普惠体 R" charset="0"/>
              </a:rPr>
              <a:t> </a:t>
            </a:r>
            <a:r>
              <a:rPr lang="en-US" altLang="zh-CN">
                <a:solidFill>
                  <a:schemeClr val="tx1"/>
                </a:solidFill>
                <a:uFillTx/>
                <a:ea typeface="阿里巴巴普惠体 R" charset="0"/>
              </a:rPr>
              <a:t>Design</a:t>
            </a:r>
            <a:endParaRPr lang="en-US" altLang="zh-CN">
              <a:solidFill>
                <a:schemeClr val="tx1"/>
              </a:solidFill>
              <a:uFillTx/>
              <a:ea typeface="阿里巴巴普惠体 R" charset="0"/>
            </a:endParaRPr>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产品设计</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2148749" y="1085851"/>
            <a:ext cx="9580336"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pic>
        <p:nvPicPr>
          <p:cNvPr id="2" name="图片 1" descr="75"/>
          <p:cNvPicPr>
            <a:picLocks noChangeAspect="1"/>
          </p:cNvPicPr>
          <p:nvPr userDrawn="1"/>
        </p:nvPicPr>
        <p:blipFill>
          <a:blip r:embed="rId1"/>
          <a:srcRect l="487" t="10688" b="10711"/>
          <a:stretch>
            <a:fillRect/>
          </a:stretch>
        </p:blipFill>
        <p:spPr>
          <a:xfrm flipH="1">
            <a:off x="8038465" y="1621790"/>
            <a:ext cx="4153535" cy="2190115"/>
          </a:xfrm>
          <a:custGeom>
            <a:avLst/>
            <a:gdLst/>
            <a:ahLst/>
            <a:cxnLst>
              <a:cxn ang="3">
                <a:pos x="hc" y="t"/>
              </a:cxn>
              <a:cxn ang="cd2">
                <a:pos x="l" y="vc"/>
              </a:cxn>
              <a:cxn ang="cd4">
                <a:pos x="hc" y="b"/>
              </a:cxn>
              <a:cxn ang="0">
                <a:pos x="r" y="vc"/>
              </a:cxn>
            </a:cxnLst>
            <a:rect l="l" t="t" r="r" b="b"/>
            <a:pathLst>
              <a:path w="6541" h="3449">
                <a:moveTo>
                  <a:pt x="0" y="0"/>
                </a:moveTo>
                <a:lnTo>
                  <a:pt x="6541" y="0"/>
                </a:lnTo>
                <a:lnTo>
                  <a:pt x="6541" y="3449"/>
                </a:lnTo>
                <a:lnTo>
                  <a:pt x="0" y="3449"/>
                </a:lnTo>
                <a:lnTo>
                  <a:pt x="0" y="0"/>
                </a:lnTo>
                <a:close/>
              </a:path>
            </a:pathLst>
          </a:custGeom>
        </p:spPr>
      </p:pic>
      <p:sp>
        <p:nvSpPr>
          <p:cNvPr id="3" name="矩形 2"/>
          <p:cNvSpPr/>
          <p:nvPr userDrawn="1"/>
        </p:nvSpPr>
        <p:spPr>
          <a:xfrm>
            <a:off x="0" y="1374458"/>
            <a:ext cx="12190730" cy="5483543"/>
          </a:xfrm>
          <a:prstGeom prst="rect">
            <a:avLst/>
          </a:prstGeom>
          <a:gradFill>
            <a:gsLst>
              <a:gs pos="67000">
                <a:srgbClr val="9F0002"/>
              </a:gs>
              <a:gs pos="85000">
                <a:srgbClr val="9F0002">
                  <a:alpha val="70000"/>
                </a:srgbClr>
              </a:gs>
              <a:gs pos="100000">
                <a:srgbClr val="9F0002">
                  <a:alpha val="2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70535" y="1585414"/>
            <a:ext cx="11628664" cy="3687173"/>
          </a:xfrm>
          <a:prstGeom prst="rect">
            <a:avLst/>
          </a:prstGeom>
          <a:noFill/>
        </p:spPr>
        <p:txBody>
          <a:bodyPr wrap="square" rtlCol="0" anchor="t">
            <a:noAutofit/>
          </a:bodyPr>
          <a:p>
            <a:r>
              <a:rPr lang="en-US" altLang="zh-CN">
                <a:solidFill>
                  <a:srgbClr val="FFFFFF"/>
                </a:solidFill>
              </a:rPr>
              <a:t>1.1 </a:t>
            </a:r>
            <a:r>
              <a:rPr lang="zh-CN" altLang="en-US">
                <a:solidFill>
                  <a:srgbClr val="FFFFFF"/>
                </a:solidFill>
              </a:rPr>
              <a:t>产品使命、口号和策略</a:t>
            </a:r>
            <a:endParaRPr lang="zh-CN" altLang="en-US">
              <a:solidFill>
                <a:srgbClr val="FFFFFF"/>
              </a:solidFill>
            </a:endParaRPr>
          </a:p>
          <a:p>
            <a:r>
              <a:rPr lang="en-US" altLang="zh-CN">
                <a:solidFill>
                  <a:srgbClr val="FFFFFF"/>
                </a:solidFill>
              </a:rPr>
              <a:t>	1.1.1 </a:t>
            </a:r>
            <a:r>
              <a:rPr lang="zh-CN" altLang="en-US">
                <a:solidFill>
                  <a:srgbClr val="FFFFFF"/>
                </a:solidFill>
              </a:rPr>
              <a:t>使命</a:t>
            </a:r>
            <a:endParaRPr lang="zh-CN" altLang="en-US">
              <a:solidFill>
                <a:srgbClr val="FFFFFF"/>
              </a:solidFill>
            </a:endParaRPr>
          </a:p>
          <a:p>
            <a:r>
              <a:rPr lang="zh-CN" altLang="en-US" b="1">
                <a:solidFill>
                  <a:srgbClr val="FFFFFF"/>
                </a:solidFill>
              </a:rPr>
              <a:t>	      加强湖湘文化的国际传播能力建设，让世界走进湖湘。</a:t>
            </a:r>
            <a:endParaRPr lang="zh-CN" altLang="en-US" b="1">
              <a:solidFill>
                <a:srgbClr val="FFFFFF"/>
              </a:solidFill>
            </a:endParaRPr>
          </a:p>
          <a:p>
            <a:endParaRPr lang="en-US" altLang="zh-CN">
              <a:solidFill>
                <a:srgbClr val="FFFFFF"/>
              </a:solidFill>
            </a:endParaRPr>
          </a:p>
          <a:p>
            <a:r>
              <a:rPr lang="en-US" altLang="zh-CN">
                <a:solidFill>
                  <a:srgbClr val="FFFFFF"/>
                </a:solidFill>
              </a:rPr>
              <a:t>	1.1.2 </a:t>
            </a:r>
            <a:r>
              <a:rPr lang="zh-CN" altLang="en-US">
                <a:solidFill>
                  <a:srgbClr val="FFFFFF"/>
                </a:solidFill>
              </a:rPr>
              <a:t>使命口号</a:t>
            </a:r>
            <a:endParaRPr lang="zh-CN" altLang="en-US">
              <a:solidFill>
                <a:srgbClr val="FFFFFF"/>
              </a:solidFill>
            </a:endParaRPr>
          </a:p>
          <a:p>
            <a:r>
              <a:rPr lang="en-US" altLang="zh-CN" b="1">
                <a:solidFill>
                  <a:srgbClr val="FFFFFF"/>
                </a:solidFill>
              </a:rPr>
              <a:t>	      “</a:t>
            </a:r>
            <a:r>
              <a:rPr lang="zh-CN" altLang="en-US" b="1">
                <a:solidFill>
                  <a:srgbClr val="FFFFFF"/>
                </a:solidFill>
              </a:rPr>
              <a:t>湘韵传承，触手可及</a:t>
            </a:r>
            <a:r>
              <a:rPr lang="en-US" altLang="zh-CN" b="1">
                <a:solidFill>
                  <a:srgbClr val="FFFFFF"/>
                </a:solidFill>
              </a:rPr>
              <a:t>”</a:t>
            </a:r>
            <a:r>
              <a:rPr lang="zh-CN" altLang="en-US" b="1">
                <a:solidFill>
                  <a:srgbClr val="FFFFFF"/>
                </a:solidFill>
              </a:rPr>
              <a:t>。</a:t>
            </a:r>
            <a:endParaRPr lang="zh-CN" altLang="en-US" b="1">
              <a:solidFill>
                <a:srgbClr val="FFFFFF"/>
              </a:solidFill>
            </a:endParaRPr>
          </a:p>
          <a:p>
            <a:endParaRPr lang="en-US" altLang="zh-CN" b="1">
              <a:solidFill>
                <a:srgbClr val="FFFFFF"/>
              </a:solidFill>
            </a:endParaRPr>
          </a:p>
          <a:p>
            <a:r>
              <a:rPr lang="en-US" altLang="zh-CN">
                <a:solidFill>
                  <a:srgbClr val="FFFFFF"/>
                </a:solidFill>
              </a:rPr>
              <a:t>	1.1.3 </a:t>
            </a:r>
            <a:r>
              <a:rPr lang="zh-CN" altLang="en-US">
                <a:solidFill>
                  <a:srgbClr val="FFFFFF"/>
                </a:solidFill>
              </a:rPr>
              <a:t>目标用户</a:t>
            </a:r>
            <a:endParaRPr lang="zh-CN" altLang="en-US">
              <a:solidFill>
                <a:srgbClr val="FFFFFF"/>
              </a:solidFill>
            </a:endParaRPr>
          </a:p>
          <a:p>
            <a:pPr lvl="3"/>
            <a:r>
              <a:rPr lang="zh-CN" altLang="en-US" b="1">
                <a:solidFill>
                  <a:srgbClr val="FFFFFF"/>
                </a:solidFill>
              </a:rPr>
              <a:t>文化研究者：关注文化传播的效果，帮助其在文化传播领域的研究提供数据支撑。</a:t>
            </a:r>
            <a:endParaRPr lang="zh-CN" altLang="en-US" b="1">
              <a:solidFill>
                <a:srgbClr val="FFFFFF"/>
              </a:solidFill>
            </a:endParaRPr>
          </a:p>
          <a:p>
            <a:pPr lvl="3"/>
            <a:r>
              <a:rPr lang="zh-CN" altLang="en-US" b="1">
                <a:solidFill>
                  <a:srgbClr val="FFFFFF"/>
                </a:solidFill>
              </a:rPr>
              <a:t>文化爱好者：关注文化本身，帮助其领略湖湘文化的魅力。</a:t>
            </a:r>
            <a:endParaRPr lang="zh-CN" altLang="en-US" b="1">
              <a:solidFill>
                <a:srgbClr val="FFFFFF"/>
              </a:solidFill>
            </a:endParaRPr>
          </a:p>
          <a:p>
            <a:pPr lvl="3"/>
            <a:r>
              <a:rPr lang="zh-CN" altLang="en-US" b="1">
                <a:solidFill>
                  <a:srgbClr val="FFFFFF"/>
                </a:solidFill>
              </a:rPr>
              <a:t>文化传播者：推动湖湘文化的跨国传播，增加全球受众的参与度。</a:t>
            </a:r>
            <a:endParaRPr lang="zh-CN" altLang="en-US" b="1">
              <a:solidFill>
                <a:srgbClr val="FFFFFF"/>
              </a:solidFill>
            </a:endParaRPr>
          </a:p>
          <a:p>
            <a:pPr lvl="3"/>
            <a:endParaRPr lang="zh-CN" altLang="en-US" b="1">
              <a:solidFill>
                <a:srgbClr val="FFFFFF"/>
              </a:solidFill>
            </a:endParaRPr>
          </a:p>
          <a:p>
            <a:r>
              <a:rPr lang="en-US" altLang="zh-CN">
                <a:solidFill>
                  <a:srgbClr val="FFFFFF"/>
                </a:solidFill>
              </a:rPr>
              <a:t>	1.1.4 </a:t>
            </a:r>
            <a:r>
              <a:rPr lang="zh-CN" altLang="en-US">
                <a:solidFill>
                  <a:srgbClr val="FFFFFF"/>
                </a:solidFill>
              </a:rPr>
              <a:t>如何获得用户</a:t>
            </a:r>
            <a:endParaRPr lang="zh-CN" altLang="en-US">
              <a:solidFill>
                <a:srgbClr val="FFFFFF"/>
              </a:solidFill>
            </a:endParaRPr>
          </a:p>
          <a:p>
            <a:pPr lvl="3"/>
            <a:r>
              <a:rPr lang="zh-CN" altLang="en-US">
                <a:solidFill>
                  <a:srgbClr val="FFFFFF"/>
                </a:solidFill>
              </a:rPr>
              <a:t>学术合作：通过与国内外高校和文化研究机构合作，提供便利的文化传播数据获取。</a:t>
            </a:r>
            <a:endParaRPr lang="zh-CN" altLang="en-US">
              <a:solidFill>
                <a:srgbClr val="FFFFFF"/>
              </a:solidFill>
            </a:endParaRPr>
          </a:p>
          <a:p>
            <a:pPr lvl="3"/>
            <a:r>
              <a:rPr lang="zh-CN" altLang="en-US">
                <a:solidFill>
                  <a:srgbClr val="FFFFFF"/>
                </a:solidFill>
              </a:rPr>
              <a:t>社媒推广：通过短视频和社交媒体展示用户与湖湘文化的互动体验，吸引兴趣相投的受众参与。</a:t>
            </a:r>
            <a:endParaRPr lang="zh-CN" altLang="en-US">
              <a:solidFill>
                <a:srgbClr val="FFFFFF"/>
              </a:solidFill>
            </a:endParaRPr>
          </a:p>
          <a:p>
            <a:pPr lvl="3"/>
            <a:r>
              <a:rPr lang="zh-CN" altLang="en-US">
                <a:solidFill>
                  <a:srgbClr val="FFFFFF"/>
                </a:solidFill>
              </a:rPr>
              <a:t>地域定制广告精准投放：根据系统生成的地域受众画像，针对不同区域的投放个性化广告推广内容</a:t>
            </a:r>
            <a:endParaRPr lang="zh-CN" altLang="en-US">
              <a:solidFill>
                <a:srgbClr val="FFFFFF"/>
              </a:solidFill>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1501321"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a:solidFill>
                  <a:schemeClr val="tx1"/>
                </a:solidFill>
                <a:uFillTx/>
                <a:ea typeface="阿里巴巴普惠体 R" charset="0"/>
              </a:rPr>
              <a:t>Product</a:t>
            </a:r>
            <a:r>
              <a:rPr lang="zh-CN" altLang="en-US">
                <a:solidFill>
                  <a:schemeClr val="tx1"/>
                </a:solidFill>
                <a:uFillTx/>
                <a:ea typeface="阿里巴巴普惠体 R" charset="0"/>
              </a:rPr>
              <a:t> </a:t>
            </a:r>
            <a:r>
              <a:rPr lang="en-US" altLang="zh-CN">
                <a:solidFill>
                  <a:schemeClr val="tx1"/>
                </a:solidFill>
                <a:uFillTx/>
                <a:ea typeface="阿里巴巴普惠体 R" charset="0"/>
              </a:rPr>
              <a:t>Design</a:t>
            </a:r>
            <a:endParaRPr lang="en-US" altLang="zh-CN">
              <a:solidFill>
                <a:schemeClr val="tx1"/>
              </a:solidFill>
              <a:uFillTx/>
              <a:ea typeface="阿里巴巴普惠体 R" charset="0"/>
            </a:endParaRPr>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产品设计</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2148749" y="1085851"/>
            <a:ext cx="9580336"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pic>
        <p:nvPicPr>
          <p:cNvPr id="2" name="图片 1" descr="75"/>
          <p:cNvPicPr>
            <a:picLocks noChangeAspect="1"/>
          </p:cNvPicPr>
          <p:nvPr userDrawn="1"/>
        </p:nvPicPr>
        <p:blipFill>
          <a:blip r:embed="rId1"/>
          <a:srcRect l="487" t="10688" b="10711"/>
          <a:stretch>
            <a:fillRect/>
          </a:stretch>
        </p:blipFill>
        <p:spPr>
          <a:xfrm flipH="1">
            <a:off x="8038465" y="1621790"/>
            <a:ext cx="4153535" cy="2190115"/>
          </a:xfrm>
          <a:custGeom>
            <a:avLst/>
            <a:gdLst/>
            <a:ahLst/>
            <a:cxnLst>
              <a:cxn ang="3">
                <a:pos x="hc" y="t"/>
              </a:cxn>
              <a:cxn ang="cd2">
                <a:pos x="l" y="vc"/>
              </a:cxn>
              <a:cxn ang="cd4">
                <a:pos x="hc" y="b"/>
              </a:cxn>
              <a:cxn ang="0">
                <a:pos x="r" y="vc"/>
              </a:cxn>
            </a:cxnLst>
            <a:rect l="l" t="t" r="r" b="b"/>
            <a:pathLst>
              <a:path w="6541" h="3449">
                <a:moveTo>
                  <a:pt x="0" y="0"/>
                </a:moveTo>
                <a:lnTo>
                  <a:pt x="6541" y="0"/>
                </a:lnTo>
                <a:lnTo>
                  <a:pt x="6541" y="3449"/>
                </a:lnTo>
                <a:lnTo>
                  <a:pt x="0" y="3449"/>
                </a:lnTo>
                <a:lnTo>
                  <a:pt x="0" y="0"/>
                </a:lnTo>
                <a:close/>
              </a:path>
            </a:pathLst>
          </a:custGeom>
        </p:spPr>
      </p:pic>
      <p:sp>
        <p:nvSpPr>
          <p:cNvPr id="3" name="矩形 2"/>
          <p:cNvSpPr/>
          <p:nvPr userDrawn="1"/>
        </p:nvSpPr>
        <p:spPr>
          <a:xfrm>
            <a:off x="0" y="1374458"/>
            <a:ext cx="12190730" cy="5483543"/>
          </a:xfrm>
          <a:prstGeom prst="rect">
            <a:avLst/>
          </a:prstGeom>
          <a:gradFill>
            <a:gsLst>
              <a:gs pos="67000">
                <a:srgbClr val="9F0002"/>
              </a:gs>
              <a:gs pos="85000">
                <a:srgbClr val="9F0002">
                  <a:alpha val="70000"/>
                </a:srgbClr>
              </a:gs>
              <a:gs pos="100000">
                <a:srgbClr val="9F0002">
                  <a:alpha val="2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70535" y="1585414"/>
            <a:ext cx="11628664" cy="3687173"/>
          </a:xfrm>
          <a:prstGeom prst="rect">
            <a:avLst/>
          </a:prstGeom>
          <a:noFill/>
        </p:spPr>
        <p:txBody>
          <a:bodyPr wrap="square" rtlCol="0" anchor="t">
            <a:noAutofit/>
          </a:bodyPr>
          <a:p>
            <a:r>
              <a:rPr lang="en-US" altLang="zh-CN" sz="2000">
                <a:solidFill>
                  <a:srgbClr val="FFFFFF"/>
                </a:solidFill>
              </a:rPr>
              <a:t>1.1.5 </a:t>
            </a:r>
            <a:r>
              <a:rPr lang="zh-CN" altLang="en-US" sz="2000">
                <a:solidFill>
                  <a:srgbClr val="FFFFFF"/>
                </a:solidFill>
              </a:rPr>
              <a:t>团队优势</a:t>
            </a:r>
            <a:endParaRPr lang="zh-CN" altLang="en-US" sz="2000">
              <a:solidFill>
                <a:srgbClr val="FFFFFF"/>
              </a:solidFill>
            </a:endParaRPr>
          </a:p>
          <a:p>
            <a:pPr marL="800100" lvl="1" indent="-342900">
              <a:buFont typeface="Arial" panose="020B0604020202020204" pitchFamily="34" charset="0"/>
              <a:buChar char="•"/>
            </a:pPr>
            <a:r>
              <a:rPr lang="zh-CN" altLang="en-US" sz="2000" b="1">
                <a:solidFill>
                  <a:srgbClr val="FFFFFF"/>
                </a:solidFill>
              </a:rPr>
              <a:t>拥有扎实的专业知识和技术能力</a:t>
            </a:r>
            <a:endParaRPr lang="zh-CN" altLang="en-US" sz="2000" b="1">
              <a:solidFill>
                <a:srgbClr val="FFFFFF"/>
              </a:solidFill>
            </a:endParaRPr>
          </a:p>
          <a:p>
            <a:pPr marL="800100" lvl="1" indent="-342900">
              <a:buFont typeface="Arial" panose="020B0604020202020204" pitchFamily="34" charset="0"/>
              <a:buChar char="•"/>
            </a:pPr>
            <a:r>
              <a:rPr lang="zh-CN" altLang="en-US" sz="2000" b="1">
                <a:solidFill>
                  <a:srgbClr val="FFFFFF"/>
                </a:solidFill>
              </a:rPr>
              <a:t>具备丰富的项目经验，熟悉项目管理流程和风险控制</a:t>
            </a:r>
            <a:endParaRPr lang="zh-CN" altLang="en-US" sz="2000" b="1">
              <a:solidFill>
                <a:srgbClr val="FFFFFF"/>
              </a:solidFill>
            </a:endParaRPr>
          </a:p>
          <a:p>
            <a:pPr marL="800100" lvl="1" indent="-342900">
              <a:buFont typeface="Arial" panose="020B0604020202020204" pitchFamily="34" charset="0"/>
              <a:buChar char="•"/>
            </a:pPr>
            <a:r>
              <a:rPr lang="zh-CN" altLang="en-US" sz="2000" b="1">
                <a:solidFill>
                  <a:srgbClr val="FFFFFF"/>
                </a:solidFill>
              </a:rPr>
              <a:t>具有良好的沟通技巧，能够在团队中有效地表达和传达信息，减少误解和沟通成本</a:t>
            </a:r>
            <a:endParaRPr lang="zh-CN" altLang="en-US" sz="2000" b="1">
              <a:solidFill>
                <a:srgbClr val="FFFFFF"/>
              </a:solidFill>
            </a:endParaRPr>
          </a:p>
          <a:p>
            <a:pPr marL="800100" lvl="1" indent="-342900">
              <a:buFont typeface="Arial" panose="020B0604020202020204" pitchFamily="34" charset="0"/>
              <a:buChar char="•"/>
            </a:pPr>
            <a:r>
              <a:rPr lang="zh-CN" altLang="en-US" sz="2000" b="1">
                <a:solidFill>
                  <a:srgbClr val="FFFFFF"/>
                </a:solidFill>
              </a:rPr>
              <a:t>擅长团队协作与分工，善于根据每位成员的优势分配任务，提高团队的整体效率</a:t>
            </a:r>
            <a:endParaRPr lang="zh-CN" altLang="en-US" sz="2000" b="1">
              <a:solidFill>
                <a:srgbClr val="FFFFFF"/>
              </a:solidFill>
            </a:endParaRPr>
          </a:p>
          <a:p>
            <a:pPr lvl="1"/>
            <a:endParaRPr lang="zh-CN" altLang="en-US" sz="2000" b="1">
              <a:solidFill>
                <a:srgbClr val="FFFFFF"/>
              </a:solidFill>
            </a:endParaRPr>
          </a:p>
          <a:p>
            <a:pPr lvl="1"/>
            <a:endParaRPr lang="zh-CN" altLang="en-US" sz="2000" b="1">
              <a:solidFill>
                <a:srgbClr val="FFFFFF"/>
              </a:solidFill>
            </a:endParaRPr>
          </a:p>
          <a:p>
            <a:endParaRPr lang="zh-CN" altLang="en-US" sz="2000">
              <a:solidFill>
                <a:srgbClr val="FFFFFF"/>
              </a:solidFill>
            </a:endParaRPr>
          </a:p>
          <a:p>
            <a:r>
              <a:rPr lang="en-US" altLang="zh-CN" sz="2000">
                <a:solidFill>
                  <a:srgbClr val="FFFFFF"/>
                </a:solidFill>
              </a:rPr>
              <a:t>1.1.6 </a:t>
            </a:r>
            <a:r>
              <a:rPr lang="zh-CN" altLang="en-US" sz="2000">
                <a:solidFill>
                  <a:srgbClr val="FFFFFF"/>
                </a:solidFill>
              </a:rPr>
              <a:t>如何做到差异化</a:t>
            </a:r>
            <a:endParaRPr lang="zh-CN" altLang="en-US" sz="2000">
              <a:solidFill>
                <a:srgbClr val="FFFFFF"/>
              </a:solidFill>
            </a:endParaRPr>
          </a:p>
          <a:p>
            <a:pPr marL="800100" lvl="1" indent="-342900">
              <a:buFont typeface="Arial" panose="020B0604020202020204" pitchFamily="34" charset="0"/>
              <a:buChar char="•"/>
            </a:pPr>
            <a:r>
              <a:rPr lang="zh-CN" altLang="en-US" sz="2000">
                <a:solidFill>
                  <a:srgbClr val="FFFFFF"/>
                </a:solidFill>
              </a:rPr>
              <a:t>湖湘文化特定领域聚焦</a:t>
            </a:r>
            <a:endParaRPr lang="zh-CN" altLang="en-US" sz="2000">
              <a:solidFill>
                <a:srgbClr val="FFFFFF"/>
              </a:solidFill>
            </a:endParaRPr>
          </a:p>
          <a:p>
            <a:pPr marL="800100" lvl="1" indent="-342900">
              <a:buFont typeface="Arial" panose="020B0604020202020204" pitchFamily="34" charset="0"/>
              <a:buChar char="•"/>
            </a:pPr>
            <a:r>
              <a:rPr lang="zh-CN" altLang="en-US" sz="2000">
                <a:solidFill>
                  <a:srgbClr val="FFFFFF"/>
                </a:solidFill>
              </a:rPr>
              <a:t>全球用户情感细腻度分析</a:t>
            </a:r>
            <a:endParaRPr lang="zh-CN" altLang="en-US" sz="2000">
              <a:solidFill>
                <a:srgbClr val="FFFFFF"/>
              </a:solidFill>
            </a:endParaRPr>
          </a:p>
          <a:p>
            <a:pPr marL="800100" lvl="1" indent="-342900">
              <a:buFont typeface="Arial" panose="020B0604020202020204" pitchFamily="34" charset="0"/>
              <a:buChar char="•"/>
            </a:pPr>
            <a:r>
              <a:rPr lang="zh-CN" altLang="en-US" sz="2000">
                <a:solidFill>
                  <a:srgbClr val="FFFFFF"/>
                </a:solidFill>
              </a:rPr>
              <a:t>时空传播路径与情感演化趋势展示</a:t>
            </a:r>
            <a:endParaRPr lang="zh-CN" altLang="en-US" sz="2000">
              <a:solidFill>
                <a:srgbClr val="FFFFFF"/>
              </a:solidFill>
            </a:endParaRPr>
          </a:p>
          <a:p>
            <a:pPr marL="800100" lvl="1" indent="-342900">
              <a:buFont typeface="Arial" panose="020B0604020202020204" pitchFamily="34" charset="0"/>
              <a:buChar char="•"/>
            </a:pPr>
            <a:r>
              <a:rPr lang="zh-CN" altLang="en-US" sz="2000">
                <a:solidFill>
                  <a:srgbClr val="FFFFFF"/>
                </a:solidFill>
              </a:rPr>
              <a:t>关键节点识别与受众画像构建</a:t>
            </a:r>
            <a:endParaRPr lang="zh-CN" altLang="en-US" sz="2000">
              <a:solidFill>
                <a:srgbClr val="FFFFFF"/>
              </a:solidFill>
            </a:endParaRPr>
          </a:p>
          <a:p>
            <a:pPr marL="800100" lvl="1" indent="-342900">
              <a:buFont typeface="Arial" panose="020B0604020202020204" pitchFamily="34" charset="0"/>
              <a:buChar char="•"/>
            </a:pPr>
            <a:r>
              <a:rPr lang="zh-CN" altLang="en-US" sz="2000">
                <a:solidFill>
                  <a:srgbClr val="FFFFFF"/>
                </a:solidFill>
              </a:rPr>
              <a:t>历史人物和传统美食的虚拟对话体验</a:t>
            </a:r>
            <a:endParaRPr lang="zh-CN" altLang="en-US" sz="2000">
              <a:solidFill>
                <a:srgbClr val="FFFFFF"/>
              </a:solidFill>
            </a:endParaRPr>
          </a:p>
          <a:p>
            <a:pPr marL="800100" lvl="1" indent="-342900">
              <a:buFont typeface="Arial" panose="020B0604020202020204" pitchFamily="34" charset="0"/>
              <a:buChar char="•"/>
            </a:pPr>
            <a:r>
              <a:rPr lang="zh-CN" altLang="en-US" sz="2000">
                <a:solidFill>
                  <a:srgbClr val="FFFFFF"/>
                </a:solidFill>
              </a:rPr>
              <a:t>自动化内容生成与个性化广告投放</a:t>
            </a:r>
            <a:endParaRPr lang="zh-CN" altLang="en-US" sz="2000">
              <a:solidFill>
                <a:srgbClr val="FFFFFF"/>
              </a:solidFill>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1501321"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a:solidFill>
                  <a:schemeClr val="tx1"/>
                </a:solidFill>
                <a:uFillTx/>
                <a:ea typeface="阿里巴巴普惠体 R" charset="0"/>
              </a:rPr>
              <a:t>Product</a:t>
            </a:r>
            <a:r>
              <a:rPr lang="zh-CN" altLang="en-US">
                <a:solidFill>
                  <a:schemeClr val="tx1"/>
                </a:solidFill>
                <a:uFillTx/>
                <a:ea typeface="阿里巴巴普惠体 R" charset="0"/>
              </a:rPr>
              <a:t> </a:t>
            </a:r>
            <a:r>
              <a:rPr lang="en-US" altLang="zh-CN">
                <a:solidFill>
                  <a:schemeClr val="tx1"/>
                </a:solidFill>
                <a:uFillTx/>
                <a:ea typeface="阿里巴巴普惠体 R" charset="0"/>
              </a:rPr>
              <a:t>Design</a:t>
            </a:r>
            <a:endParaRPr lang="en-US" altLang="zh-CN">
              <a:solidFill>
                <a:schemeClr val="tx1"/>
              </a:solidFill>
              <a:uFillTx/>
              <a:ea typeface="阿里巴巴普惠体 R" charset="0"/>
            </a:endParaRPr>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产品设计</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2148749" y="1085851"/>
            <a:ext cx="9580336"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pic>
        <p:nvPicPr>
          <p:cNvPr id="2" name="图片 1" descr="75"/>
          <p:cNvPicPr>
            <a:picLocks noChangeAspect="1"/>
          </p:cNvPicPr>
          <p:nvPr userDrawn="1"/>
        </p:nvPicPr>
        <p:blipFill>
          <a:blip r:embed="rId1"/>
          <a:srcRect l="487" t="10688" b="10711"/>
          <a:stretch>
            <a:fillRect/>
          </a:stretch>
        </p:blipFill>
        <p:spPr>
          <a:xfrm flipH="1">
            <a:off x="8038465" y="1621790"/>
            <a:ext cx="4153535" cy="2190115"/>
          </a:xfrm>
          <a:custGeom>
            <a:avLst/>
            <a:gdLst/>
            <a:ahLst/>
            <a:cxnLst>
              <a:cxn ang="3">
                <a:pos x="hc" y="t"/>
              </a:cxn>
              <a:cxn ang="cd2">
                <a:pos x="l" y="vc"/>
              </a:cxn>
              <a:cxn ang="cd4">
                <a:pos x="hc" y="b"/>
              </a:cxn>
              <a:cxn ang="0">
                <a:pos x="r" y="vc"/>
              </a:cxn>
            </a:cxnLst>
            <a:rect l="l" t="t" r="r" b="b"/>
            <a:pathLst>
              <a:path w="6541" h="3449">
                <a:moveTo>
                  <a:pt x="0" y="0"/>
                </a:moveTo>
                <a:lnTo>
                  <a:pt x="6541" y="0"/>
                </a:lnTo>
                <a:lnTo>
                  <a:pt x="6541" y="3449"/>
                </a:lnTo>
                <a:lnTo>
                  <a:pt x="0" y="3449"/>
                </a:lnTo>
                <a:lnTo>
                  <a:pt x="0" y="0"/>
                </a:lnTo>
                <a:close/>
              </a:path>
            </a:pathLst>
          </a:custGeom>
        </p:spPr>
      </p:pic>
      <p:sp>
        <p:nvSpPr>
          <p:cNvPr id="3" name="矩形 2"/>
          <p:cNvSpPr/>
          <p:nvPr userDrawn="1"/>
        </p:nvSpPr>
        <p:spPr>
          <a:xfrm>
            <a:off x="0" y="1374458"/>
            <a:ext cx="12190730" cy="5483543"/>
          </a:xfrm>
          <a:prstGeom prst="rect">
            <a:avLst/>
          </a:prstGeom>
          <a:gradFill>
            <a:gsLst>
              <a:gs pos="67000">
                <a:srgbClr val="9F0002"/>
              </a:gs>
              <a:gs pos="85000">
                <a:srgbClr val="9F0002">
                  <a:alpha val="70000"/>
                </a:srgbClr>
              </a:gs>
              <a:gs pos="100000">
                <a:srgbClr val="9F0002">
                  <a:alpha val="2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81036" y="1621754"/>
            <a:ext cx="11628664" cy="3687173"/>
          </a:xfrm>
          <a:prstGeom prst="rect">
            <a:avLst/>
          </a:prstGeom>
          <a:noFill/>
        </p:spPr>
        <p:txBody>
          <a:bodyPr wrap="square" rtlCol="0" anchor="t">
            <a:noAutofit/>
          </a:bodyPr>
          <a:p>
            <a:r>
              <a:rPr lang="en-US" altLang="zh-CN" sz="2000">
                <a:solidFill>
                  <a:srgbClr val="FFFFFF"/>
                </a:solidFill>
              </a:rPr>
              <a:t>1.2 </a:t>
            </a:r>
            <a:r>
              <a:rPr lang="zh-CN" altLang="en-US" sz="2000">
                <a:solidFill>
                  <a:srgbClr val="FFFFFF"/>
                </a:solidFill>
              </a:rPr>
              <a:t>产品定义</a:t>
            </a:r>
            <a:endParaRPr lang="zh-CN" altLang="en-US" sz="2000">
              <a:solidFill>
                <a:srgbClr val="FFFFFF"/>
              </a:solidFill>
            </a:endParaRPr>
          </a:p>
          <a:p>
            <a:r>
              <a:rPr lang="zh-CN" altLang="en-US" sz="2000">
                <a:solidFill>
                  <a:srgbClr val="FFFFFF"/>
                </a:solidFill>
              </a:rPr>
              <a:t>        湖湘文化国际传播效果分析系统是一款基于大数据分析、自然语言处理与情感计算的综合性平台，旨在为湖湘文化在全球范围内的传播效果提供全面、精准的评估和量化分析。系统</a:t>
            </a:r>
            <a:r>
              <a:rPr lang="zh-CN" altLang="en-US" sz="2000" b="1">
                <a:solidFill>
                  <a:srgbClr val="FFFFFF"/>
                </a:solidFill>
              </a:rPr>
              <a:t>聚焦红色文化、饮食文化、民俗文化、名胜古迹及非遗技艺五大主题</a:t>
            </a:r>
            <a:r>
              <a:rPr lang="zh-CN" altLang="en-US" sz="2000">
                <a:solidFill>
                  <a:srgbClr val="FFFFFF"/>
                </a:solidFill>
              </a:rPr>
              <a:t>，利用多源数据采集、时空动态追踪、情感细腻度分析等技术，从多维度动态监测文化传播路径、情感演化与受众反馈，精准识别关键传播节点及情感反应模式。系统通过数据可视化和传播策略生成，为学者和文化传播者提供科学的传播优化建议，助力湖湘文化走向国际，提升其全球影响力和接受度。</a:t>
            </a:r>
            <a:endParaRPr lang="zh-CN" altLang="en-US" sz="2000">
              <a:solidFill>
                <a:srgbClr val="FFFFFF"/>
              </a:solidFill>
            </a:endParaRPr>
          </a:p>
          <a:p>
            <a:endParaRPr lang="zh-CN" altLang="en-US" sz="2000">
              <a:solidFill>
                <a:srgbClr val="FFFFFF"/>
              </a:solidFill>
            </a:endParaRPr>
          </a:p>
          <a:p>
            <a:r>
              <a:rPr lang="en-US" altLang="zh-CN" sz="2000">
                <a:solidFill>
                  <a:srgbClr val="FFFFFF"/>
                </a:solidFill>
              </a:rPr>
              <a:t>1.2.1 </a:t>
            </a:r>
            <a:r>
              <a:rPr lang="zh-CN" altLang="en-US" sz="2000">
                <a:solidFill>
                  <a:srgbClr val="FFFFFF"/>
                </a:solidFill>
              </a:rPr>
              <a:t>解决的问题</a:t>
            </a:r>
            <a:endParaRPr lang="zh-CN" altLang="en-US" sz="2000">
              <a:solidFill>
                <a:srgbClr val="FFFFFF"/>
              </a:solidFill>
            </a:endParaRPr>
          </a:p>
          <a:p>
            <a:pPr marL="800100" lvl="1" indent="-342900">
              <a:buFont typeface="Arial" panose="020B0604020202020204" pitchFamily="34" charset="0"/>
              <a:buChar char="•"/>
            </a:pPr>
            <a:r>
              <a:rPr lang="zh-CN" altLang="en-US" sz="2000">
                <a:solidFill>
                  <a:srgbClr val="FFFFFF"/>
                </a:solidFill>
              </a:rPr>
              <a:t>对湖湘文化的分析</a:t>
            </a:r>
            <a:r>
              <a:rPr lang="zh-CN" altLang="en-US" sz="2000" b="1">
                <a:solidFill>
                  <a:srgbClr val="FFFFFF"/>
                </a:solidFill>
              </a:rPr>
              <a:t>缺少数据支撑</a:t>
            </a:r>
            <a:endParaRPr lang="zh-CN" altLang="en-US" sz="2000" b="1">
              <a:solidFill>
                <a:srgbClr val="FFFFFF"/>
              </a:solidFill>
            </a:endParaRPr>
          </a:p>
          <a:p>
            <a:pPr marL="800100" lvl="1" indent="-342900">
              <a:buFont typeface="Arial" panose="020B0604020202020204" pitchFamily="34" charset="0"/>
              <a:buChar char="•"/>
            </a:pPr>
            <a:r>
              <a:rPr lang="zh-CN" altLang="en-US" sz="2000">
                <a:solidFill>
                  <a:srgbClr val="FFFFFF"/>
                </a:solidFill>
              </a:rPr>
              <a:t>缺乏有效的湖湘文化传播渠道</a:t>
            </a:r>
            <a:endParaRPr lang="zh-CN" altLang="en-US" sz="2000">
              <a:solidFill>
                <a:srgbClr val="FFFFFF"/>
              </a:solidFill>
            </a:endParaRPr>
          </a:p>
          <a:p>
            <a:pPr marL="800100" lvl="1" indent="-342900">
              <a:buFont typeface="Arial" panose="020B0604020202020204" pitchFamily="34" charset="0"/>
              <a:buChar char="•"/>
            </a:pPr>
            <a:r>
              <a:rPr lang="zh-CN" altLang="en-US" sz="2000" b="1">
                <a:solidFill>
                  <a:srgbClr val="FFFFFF"/>
                </a:solidFill>
              </a:rPr>
              <a:t>无法有效量化</a:t>
            </a:r>
            <a:r>
              <a:rPr lang="zh-CN" altLang="en-US" sz="2000">
                <a:solidFill>
                  <a:srgbClr val="FFFFFF"/>
                </a:solidFill>
              </a:rPr>
              <a:t>湖湘文化传播结果</a:t>
            </a:r>
            <a:endParaRPr lang="zh-CN" altLang="en-US" sz="2000">
              <a:solidFill>
                <a:srgbClr val="FFFFFF"/>
              </a:solidFill>
            </a:endParaRPr>
          </a:p>
          <a:p>
            <a:pPr marL="800100" lvl="1" indent="-342900">
              <a:buFont typeface="Arial" panose="020B0604020202020204" pitchFamily="34" charset="0"/>
              <a:buChar char="•"/>
            </a:pPr>
            <a:r>
              <a:rPr lang="zh-CN" altLang="en-US" sz="2000">
                <a:solidFill>
                  <a:srgbClr val="FFFFFF"/>
                </a:solidFill>
              </a:rPr>
              <a:t>年轻一代对湖湘文化了解不足</a:t>
            </a:r>
            <a:endParaRPr lang="zh-CN" altLang="en-US" sz="2000">
              <a:solidFill>
                <a:srgbClr val="FFFFFF"/>
              </a:solidFill>
            </a:endParaRPr>
          </a:p>
          <a:p>
            <a:pPr marL="800100" lvl="1" indent="-342900">
              <a:buFont typeface="Arial" panose="020B0604020202020204" pitchFamily="34" charset="0"/>
              <a:buChar char="•"/>
            </a:pPr>
            <a:r>
              <a:rPr lang="zh-CN" altLang="en-US" sz="2000">
                <a:solidFill>
                  <a:srgbClr val="FFFFFF"/>
                </a:solidFill>
              </a:rPr>
              <a:t>国际用户对湖湘文化缺乏认识</a:t>
            </a:r>
            <a:endParaRPr lang="zh-CN" altLang="en-US" sz="2000">
              <a:solidFill>
                <a:srgbClr val="FFFFFF"/>
              </a:solidFill>
            </a:endParaRPr>
          </a:p>
          <a:p>
            <a:pPr marL="800100" lvl="1" indent="-342900">
              <a:buFont typeface="Arial" panose="020B0604020202020204" pitchFamily="34" charset="0"/>
              <a:buChar char="•"/>
            </a:pPr>
            <a:r>
              <a:rPr lang="zh-CN" altLang="en-US" sz="2000">
                <a:solidFill>
                  <a:srgbClr val="FFFFFF"/>
                </a:solidFill>
              </a:rPr>
              <a:t>文化遗产和非遗技艺传承困难</a:t>
            </a:r>
            <a:endParaRPr lang="zh-CN" altLang="en-US" sz="2000">
              <a:solidFill>
                <a:srgbClr val="FFFFFF"/>
              </a:solidFill>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占位符 20"/>
          <p:cNvSpPr>
            <a:spLocks noGrp="1"/>
          </p:cNvSpPr>
          <p:nvPr/>
        </p:nvSpPr>
        <p:spPr>
          <a:xfrm>
            <a:off x="470535" y="948690"/>
            <a:ext cx="1501321" cy="249555"/>
          </a:xfrm>
          <a:prstGeom prst="rect">
            <a:avLst/>
          </a:prstGeom>
          <a:effectLst/>
        </p:spPr>
        <p:txBody>
          <a:bodyPr vert="horz" lIns="101600" tIns="38100" rIns="76200" bIns="38100" rtlCol="0" anchor="t" anchorCtr="0">
            <a:noAutofit/>
          </a:bodyPr>
          <a:lstStyle>
            <a:lvl1pPr marL="0" indent="0" algn="dist" eaLnBrk="1" fontAlgn="auto" latinLnBrk="0" hangingPunct="1">
              <a:lnSpc>
                <a:spcPct val="100000"/>
              </a:lnSpc>
              <a:spcAft>
                <a:spcPts val="0"/>
              </a:spcAft>
              <a:buNone/>
              <a:defRPr sz="1000" b="0" u="none" strike="noStrike" kern="1200" cap="none" spc="200" normalizeH="0" baseline="0">
                <a:solidFill>
                  <a:schemeClr val="tx1"/>
                </a:solidFill>
                <a:uFillTx/>
                <a:latin typeface="+mn-lt"/>
                <a:ea typeface="阿里巴巴普惠体 R" panose="00020600040101010101" charset="-122"/>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altLang="zh-CN">
                <a:solidFill>
                  <a:schemeClr val="tx1"/>
                </a:solidFill>
                <a:uFillTx/>
                <a:ea typeface="阿里巴巴普惠体 R" charset="0"/>
              </a:rPr>
              <a:t>Product</a:t>
            </a:r>
            <a:r>
              <a:rPr lang="zh-CN" altLang="en-US">
                <a:solidFill>
                  <a:schemeClr val="tx1"/>
                </a:solidFill>
                <a:uFillTx/>
                <a:ea typeface="阿里巴巴普惠体 R" charset="0"/>
              </a:rPr>
              <a:t> </a:t>
            </a:r>
            <a:r>
              <a:rPr lang="en-US" altLang="zh-CN">
                <a:solidFill>
                  <a:schemeClr val="tx1"/>
                </a:solidFill>
                <a:uFillTx/>
                <a:ea typeface="阿里巴巴普惠体 R" charset="0"/>
              </a:rPr>
              <a:t>Design</a:t>
            </a:r>
            <a:endParaRPr lang="en-US" altLang="zh-CN">
              <a:solidFill>
                <a:schemeClr val="tx1"/>
              </a:solidFill>
              <a:uFillTx/>
              <a:ea typeface="阿里巴巴普惠体 R" charset="0"/>
            </a:endParaRPr>
          </a:p>
        </p:txBody>
      </p:sp>
      <p:sp>
        <p:nvSpPr>
          <p:cNvPr id="20" name="文本占位符 19"/>
          <p:cNvSpPr>
            <a:spLocks noGrp="1"/>
          </p:cNvSpPr>
          <p:nvPr>
            <p:ph type="body" idx="13" hasCustomPrompt="1"/>
          </p:nvPr>
        </p:nvSpPr>
        <p:spPr>
          <a:xfrm>
            <a:off x="455930" y="484505"/>
            <a:ext cx="2821305" cy="476885"/>
          </a:xfrm>
          <a:effectLst/>
        </p:spPr>
        <p:txBody>
          <a:bodyPr lIns="101600" tIns="38100" rIns="76200" bIns="38100" anchor="t" anchorCtr="0">
            <a:noAutofit/>
          </a:bodyPr>
          <a:lstStyle>
            <a:lvl1pPr marL="0" indent="0" algn="ctr" eaLnBrk="1" fontAlgn="auto" latinLnBrk="0" hangingPunct="1">
              <a:lnSpc>
                <a:spcPct val="100000"/>
              </a:lnSpc>
              <a:spcAft>
                <a:spcPts val="0"/>
              </a:spcAft>
              <a:buNone/>
              <a:defRPr sz="2600" b="0" u="none" strike="noStrike" kern="1200" cap="none" spc="200" normalizeH="0" baseline="0">
                <a:solidFill>
                  <a:srgbClr val="426126"/>
                </a:solidFill>
                <a:uFillTx/>
                <a:latin typeface="阿里巴巴普惠体 R" panose="00020600040101010101" charset="-122"/>
                <a:ea typeface="阿里巴巴普惠体 R" panose="00020600040101010101" charset="-122"/>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lgn="l" fontAlgn="auto"/>
            <a:r>
              <a:rPr lang="zh-CN" altLang="en-US">
                <a:solidFill>
                  <a:srgbClr val="9F0002"/>
                </a:solidFill>
                <a:uFillTx/>
                <a:latin typeface="阿里巴巴普惠体 R" charset="0"/>
                <a:ea typeface="阿里巴巴普惠体 R" charset="0"/>
              </a:rPr>
              <a:t>产品设计</a:t>
            </a:r>
            <a:endParaRPr lang="zh-CN" altLang="en-US">
              <a:solidFill>
                <a:srgbClr val="9F0002"/>
              </a:solidFill>
              <a:uFillTx/>
              <a:latin typeface="阿里巴巴普惠体 R" charset="0"/>
              <a:ea typeface="阿里巴巴普惠体 R" charset="0"/>
            </a:endParaRPr>
          </a:p>
        </p:txBody>
      </p:sp>
      <p:cxnSp>
        <p:nvCxnSpPr>
          <p:cNvPr id="4" name="直接连接符 3"/>
          <p:cNvCxnSpPr/>
          <p:nvPr/>
        </p:nvCxnSpPr>
        <p:spPr>
          <a:xfrm>
            <a:off x="2148749" y="1085851"/>
            <a:ext cx="9580336" cy="0"/>
          </a:xfrm>
          <a:prstGeom prst="line">
            <a:avLst/>
          </a:prstGeom>
          <a:ln w="9525">
            <a:solidFill>
              <a:srgbClr val="9F0002"/>
            </a:solidFill>
          </a:ln>
        </p:spPr>
        <p:style>
          <a:lnRef idx="1">
            <a:schemeClr val="accent1"/>
          </a:lnRef>
          <a:fillRef idx="0">
            <a:schemeClr val="accent1"/>
          </a:fillRef>
          <a:effectRef idx="0">
            <a:schemeClr val="accent1"/>
          </a:effectRef>
          <a:fontRef idx="minor">
            <a:schemeClr val="tx1"/>
          </a:fontRef>
        </p:style>
      </p:cxnSp>
      <p:pic>
        <p:nvPicPr>
          <p:cNvPr id="2" name="图片 1" descr="75"/>
          <p:cNvPicPr>
            <a:picLocks noChangeAspect="1"/>
          </p:cNvPicPr>
          <p:nvPr userDrawn="1"/>
        </p:nvPicPr>
        <p:blipFill>
          <a:blip r:embed="rId1"/>
          <a:srcRect l="487" t="10688" b="10711"/>
          <a:stretch>
            <a:fillRect/>
          </a:stretch>
        </p:blipFill>
        <p:spPr>
          <a:xfrm flipH="1">
            <a:off x="8038465" y="1621790"/>
            <a:ext cx="4153535" cy="2190115"/>
          </a:xfrm>
          <a:custGeom>
            <a:avLst/>
            <a:gdLst/>
            <a:ahLst/>
            <a:cxnLst>
              <a:cxn ang="3">
                <a:pos x="hc" y="t"/>
              </a:cxn>
              <a:cxn ang="cd2">
                <a:pos x="l" y="vc"/>
              </a:cxn>
              <a:cxn ang="cd4">
                <a:pos x="hc" y="b"/>
              </a:cxn>
              <a:cxn ang="0">
                <a:pos x="r" y="vc"/>
              </a:cxn>
            </a:cxnLst>
            <a:rect l="l" t="t" r="r" b="b"/>
            <a:pathLst>
              <a:path w="6541" h="3449">
                <a:moveTo>
                  <a:pt x="0" y="0"/>
                </a:moveTo>
                <a:lnTo>
                  <a:pt x="6541" y="0"/>
                </a:lnTo>
                <a:lnTo>
                  <a:pt x="6541" y="3449"/>
                </a:lnTo>
                <a:lnTo>
                  <a:pt x="0" y="3449"/>
                </a:lnTo>
                <a:lnTo>
                  <a:pt x="0" y="0"/>
                </a:lnTo>
                <a:close/>
              </a:path>
            </a:pathLst>
          </a:custGeom>
        </p:spPr>
      </p:pic>
      <p:sp>
        <p:nvSpPr>
          <p:cNvPr id="3" name="矩形 2"/>
          <p:cNvSpPr/>
          <p:nvPr userDrawn="1"/>
        </p:nvSpPr>
        <p:spPr>
          <a:xfrm>
            <a:off x="0" y="1374458"/>
            <a:ext cx="12190730" cy="5483543"/>
          </a:xfrm>
          <a:prstGeom prst="rect">
            <a:avLst/>
          </a:prstGeom>
          <a:gradFill>
            <a:gsLst>
              <a:gs pos="67000">
                <a:srgbClr val="9F0002"/>
              </a:gs>
              <a:gs pos="85000">
                <a:srgbClr val="9F0002">
                  <a:alpha val="70000"/>
                </a:srgbClr>
              </a:gs>
              <a:gs pos="100000">
                <a:srgbClr val="9F0002">
                  <a:alpha val="2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44906" y="2181181"/>
            <a:ext cx="10466193" cy="3687173"/>
          </a:xfrm>
          <a:prstGeom prst="rect">
            <a:avLst/>
          </a:prstGeom>
          <a:noFill/>
        </p:spPr>
        <p:txBody>
          <a:bodyPr wrap="square" rtlCol="0" anchor="t">
            <a:noAutofit/>
          </a:bodyPr>
          <a:p>
            <a:r>
              <a:rPr lang="en-US" altLang="zh-CN" sz="2000">
                <a:solidFill>
                  <a:srgbClr val="FFFFFF"/>
                </a:solidFill>
              </a:rPr>
              <a:t>1.2.2 </a:t>
            </a:r>
            <a:r>
              <a:rPr lang="zh-CN" altLang="en-US" sz="2000">
                <a:solidFill>
                  <a:srgbClr val="FFFFFF"/>
                </a:solidFill>
              </a:rPr>
              <a:t>对客户的价值</a:t>
            </a:r>
            <a:endParaRPr lang="zh-CN" altLang="en-US" sz="2000">
              <a:solidFill>
                <a:srgbClr val="FFFFFF"/>
              </a:solidFill>
            </a:endParaRPr>
          </a:p>
          <a:p>
            <a:r>
              <a:rPr lang="zh-CN" altLang="en-US" sz="2000">
                <a:solidFill>
                  <a:srgbClr val="FFFFFF"/>
                </a:solidFill>
              </a:rPr>
              <a:t>        作为一名</a:t>
            </a:r>
            <a:r>
              <a:rPr lang="en-US" altLang="zh-CN" sz="2000" b="1">
                <a:solidFill>
                  <a:srgbClr val="FFFFFF"/>
                </a:solidFill>
              </a:rPr>
              <a:t>“</a:t>
            </a:r>
            <a:r>
              <a:rPr lang="zh-CN" altLang="en-US" sz="2000" b="1">
                <a:solidFill>
                  <a:srgbClr val="FFFFFF"/>
                </a:solidFill>
              </a:rPr>
              <a:t>文化研究者</a:t>
            </a:r>
            <a:r>
              <a:rPr lang="en-US" altLang="zh-CN" sz="2000" b="1">
                <a:solidFill>
                  <a:srgbClr val="FFFFFF"/>
                </a:solidFill>
              </a:rPr>
              <a:t>”</a:t>
            </a:r>
            <a:r>
              <a:rPr lang="zh-CN" altLang="en-US" sz="2000">
                <a:solidFill>
                  <a:srgbClr val="FFFFFF"/>
                </a:solidFill>
              </a:rPr>
              <a:t>，我想要</a:t>
            </a:r>
            <a:r>
              <a:rPr lang="en-US" altLang="zh-CN" sz="2000">
                <a:solidFill>
                  <a:srgbClr val="FFFFFF"/>
                </a:solidFill>
              </a:rPr>
              <a:t>“</a:t>
            </a:r>
            <a:r>
              <a:rPr lang="zh-CN" altLang="en-US" sz="2000">
                <a:solidFill>
                  <a:srgbClr val="FFFFFF"/>
                </a:solidFill>
              </a:rPr>
              <a:t>获取湖湘文化传播相关数据，直观了解湖湘文化传播现状</a:t>
            </a:r>
            <a:r>
              <a:rPr lang="en-US" altLang="zh-CN" sz="2000">
                <a:solidFill>
                  <a:srgbClr val="FFFFFF"/>
                </a:solidFill>
              </a:rPr>
              <a:t>”</a:t>
            </a:r>
            <a:r>
              <a:rPr lang="zh-CN" altLang="en-US" sz="2000">
                <a:solidFill>
                  <a:srgbClr val="FFFFFF"/>
                </a:solidFill>
              </a:rPr>
              <a:t>，以便于我</a:t>
            </a:r>
            <a:r>
              <a:rPr lang="en-US" altLang="zh-CN" sz="2000">
                <a:solidFill>
                  <a:srgbClr val="FFFFFF"/>
                </a:solidFill>
              </a:rPr>
              <a:t>“</a:t>
            </a:r>
            <a:r>
              <a:rPr lang="zh-CN" altLang="en-US" sz="2000">
                <a:solidFill>
                  <a:srgbClr val="FFFFFF"/>
                </a:solidFill>
              </a:rPr>
              <a:t>根据所得数据，完成我的进一步研究，为湖湘文化的传播提出更精准的分析</a:t>
            </a:r>
            <a:r>
              <a:rPr lang="en-US" altLang="zh-CN" sz="2000">
                <a:solidFill>
                  <a:srgbClr val="FFFFFF"/>
                </a:solidFill>
              </a:rPr>
              <a:t>”</a:t>
            </a:r>
            <a:r>
              <a:rPr lang="zh-CN" altLang="en-US" sz="2000">
                <a:solidFill>
                  <a:srgbClr val="FFFFFF"/>
                </a:solidFill>
              </a:rPr>
              <a:t>。</a:t>
            </a:r>
            <a:r>
              <a:rPr lang="en-US" altLang="zh-CN" sz="2000">
                <a:solidFill>
                  <a:srgbClr val="FFFFFF"/>
                </a:solidFill>
              </a:rPr>
              <a:t>      </a:t>
            </a:r>
            <a:endParaRPr lang="en-US" altLang="zh-CN" sz="2000">
              <a:solidFill>
                <a:srgbClr val="FFFFFF"/>
              </a:solidFill>
            </a:endParaRPr>
          </a:p>
          <a:p>
            <a:r>
              <a:rPr lang="en-US" altLang="zh-CN" sz="2000">
                <a:solidFill>
                  <a:srgbClr val="FFFFFF"/>
                </a:solidFill>
              </a:rPr>
              <a:t>        </a:t>
            </a:r>
            <a:r>
              <a:rPr lang="zh-CN" altLang="en-US" sz="2000">
                <a:solidFill>
                  <a:srgbClr val="FFFFFF"/>
                </a:solidFill>
              </a:rPr>
              <a:t>作为一名</a:t>
            </a:r>
            <a:r>
              <a:rPr lang="en-US" altLang="zh-CN" sz="2000" b="1">
                <a:solidFill>
                  <a:srgbClr val="FFFFFF"/>
                </a:solidFill>
              </a:rPr>
              <a:t>“</a:t>
            </a:r>
            <a:r>
              <a:rPr lang="zh-CN" altLang="en-US" sz="2000" b="1">
                <a:solidFill>
                  <a:srgbClr val="FFFFFF"/>
                </a:solidFill>
              </a:rPr>
              <a:t>文化爱好者</a:t>
            </a:r>
            <a:r>
              <a:rPr lang="en-US" altLang="zh-CN" sz="2000" b="1">
                <a:solidFill>
                  <a:srgbClr val="FFFFFF"/>
                </a:solidFill>
              </a:rPr>
              <a:t>”</a:t>
            </a:r>
            <a:r>
              <a:rPr lang="zh-CN" altLang="en-US" sz="2000">
                <a:solidFill>
                  <a:srgbClr val="FFFFFF"/>
                </a:solidFill>
              </a:rPr>
              <a:t>，我想要</a:t>
            </a:r>
            <a:r>
              <a:rPr lang="en-US" altLang="zh-CN" sz="2000">
                <a:solidFill>
                  <a:srgbClr val="FFFFFF"/>
                </a:solidFill>
              </a:rPr>
              <a:t>“</a:t>
            </a:r>
            <a:r>
              <a:rPr lang="zh-CN" altLang="en-US" sz="2000">
                <a:solidFill>
                  <a:srgbClr val="FFFFFF"/>
                </a:solidFill>
              </a:rPr>
              <a:t>了解湖湘各种文化</a:t>
            </a:r>
            <a:r>
              <a:rPr lang="en-US" altLang="zh-CN" sz="2000">
                <a:solidFill>
                  <a:srgbClr val="FFFFFF"/>
                </a:solidFill>
              </a:rPr>
              <a:t>”</a:t>
            </a:r>
            <a:r>
              <a:rPr lang="zh-CN" altLang="en-US" sz="2000">
                <a:solidFill>
                  <a:srgbClr val="FFFFFF"/>
                </a:solidFill>
              </a:rPr>
              <a:t>，以便于我</a:t>
            </a:r>
            <a:r>
              <a:rPr lang="en-US" altLang="zh-CN" sz="2000">
                <a:solidFill>
                  <a:srgbClr val="FFFFFF"/>
                </a:solidFill>
              </a:rPr>
              <a:t>“</a:t>
            </a:r>
            <a:r>
              <a:rPr lang="zh-CN" altLang="en-US" sz="2000">
                <a:solidFill>
                  <a:srgbClr val="FFFFFF"/>
                </a:solidFill>
              </a:rPr>
              <a:t>满足自身兴趣，制定我的旅行、学习计划</a:t>
            </a:r>
            <a:r>
              <a:rPr lang="en-US" altLang="zh-CN" sz="2000">
                <a:solidFill>
                  <a:srgbClr val="FFFFFF"/>
                </a:solidFill>
              </a:rPr>
              <a:t>”</a:t>
            </a:r>
            <a:r>
              <a:rPr lang="zh-CN" altLang="en-US" sz="2000">
                <a:solidFill>
                  <a:srgbClr val="FFFFFF"/>
                </a:solidFill>
              </a:rPr>
              <a:t>。</a:t>
            </a:r>
            <a:r>
              <a:rPr lang="en-US" altLang="zh-CN" sz="2000">
                <a:solidFill>
                  <a:srgbClr val="FFFFFF"/>
                </a:solidFill>
              </a:rPr>
              <a:t> </a:t>
            </a:r>
            <a:endParaRPr lang="en-US" altLang="zh-CN" sz="2000">
              <a:solidFill>
                <a:srgbClr val="FFFFFF"/>
              </a:solidFill>
            </a:endParaRPr>
          </a:p>
          <a:p>
            <a:r>
              <a:rPr lang="zh-CN" altLang="en-US" sz="2000">
                <a:solidFill>
                  <a:srgbClr val="FFFFFF"/>
                </a:solidFill>
              </a:rPr>
              <a:t>        作为一名</a:t>
            </a:r>
            <a:r>
              <a:rPr lang="en-US" altLang="zh-CN" sz="2000" b="1">
                <a:solidFill>
                  <a:srgbClr val="FFFFFF"/>
                </a:solidFill>
              </a:rPr>
              <a:t>“</a:t>
            </a:r>
            <a:r>
              <a:rPr lang="zh-CN" altLang="en-US" sz="2000" b="1">
                <a:solidFill>
                  <a:srgbClr val="FFFFFF"/>
                </a:solidFill>
              </a:rPr>
              <a:t>文化传播者</a:t>
            </a:r>
            <a:r>
              <a:rPr lang="en-US" altLang="zh-CN" sz="2000" b="1">
                <a:solidFill>
                  <a:srgbClr val="FFFFFF"/>
                </a:solidFill>
              </a:rPr>
              <a:t>”</a:t>
            </a:r>
            <a:r>
              <a:rPr lang="zh-CN" altLang="en-US" sz="2000">
                <a:solidFill>
                  <a:srgbClr val="FFFFFF"/>
                </a:solidFill>
              </a:rPr>
              <a:t>，我想要</a:t>
            </a:r>
            <a:r>
              <a:rPr lang="en-US" altLang="zh-CN" sz="2000">
                <a:solidFill>
                  <a:srgbClr val="FFFFFF"/>
                </a:solidFill>
              </a:rPr>
              <a:t>“</a:t>
            </a:r>
            <a:r>
              <a:rPr lang="zh-CN" altLang="en-US" sz="2000">
                <a:solidFill>
                  <a:srgbClr val="FFFFFF"/>
                </a:solidFill>
              </a:rPr>
              <a:t>了解湖湘文化传播现状，获取湖湘文化的传播策略推荐</a:t>
            </a:r>
            <a:r>
              <a:rPr lang="en-US" altLang="zh-CN" sz="2000">
                <a:solidFill>
                  <a:srgbClr val="FFFFFF"/>
                </a:solidFill>
              </a:rPr>
              <a:t>”</a:t>
            </a:r>
            <a:r>
              <a:rPr lang="zh-CN" altLang="en-US" sz="2000">
                <a:solidFill>
                  <a:srgbClr val="FFFFFF"/>
                </a:solidFill>
              </a:rPr>
              <a:t>，以便于我</a:t>
            </a:r>
            <a:r>
              <a:rPr lang="en-US" altLang="zh-CN" sz="2000">
                <a:solidFill>
                  <a:srgbClr val="FFFFFF"/>
                </a:solidFill>
              </a:rPr>
              <a:t>“</a:t>
            </a:r>
            <a:r>
              <a:rPr lang="zh-CN" altLang="en-US" sz="2000">
                <a:solidFill>
                  <a:srgbClr val="FFFFFF"/>
                </a:solidFill>
              </a:rPr>
              <a:t>精准传播湖湘文化，为湖湘文化传播事业添砖加瓦</a:t>
            </a:r>
            <a:r>
              <a:rPr lang="en-US" altLang="zh-CN" sz="2000">
                <a:solidFill>
                  <a:srgbClr val="FFFFFF"/>
                </a:solidFill>
              </a:rPr>
              <a:t>”</a:t>
            </a:r>
            <a:r>
              <a:rPr lang="zh-CN" altLang="en-US" sz="2000">
                <a:solidFill>
                  <a:srgbClr val="FFFFFF"/>
                </a:solidFill>
              </a:rPr>
              <a:t>。</a:t>
            </a:r>
            <a:endParaRPr lang="zh-CN" altLang="en-US" sz="2000">
              <a:solidFill>
                <a:srgbClr val="FFFFFF"/>
              </a:solidFill>
            </a:endParaRPr>
          </a:p>
          <a:p>
            <a:endParaRPr lang="en-US" altLang="zh-CN" sz="2000">
              <a:solidFill>
                <a:srgbClr val="FFFFFF"/>
              </a:solidFill>
            </a:endParaRPr>
          </a:p>
          <a:p>
            <a:r>
              <a:rPr lang="en-US" altLang="zh-CN" sz="2000">
                <a:solidFill>
                  <a:srgbClr val="FFFFFF"/>
                </a:solidFill>
              </a:rPr>
              <a:t>1.2.3 </a:t>
            </a:r>
            <a:r>
              <a:rPr lang="zh-CN" altLang="en-US" sz="2000">
                <a:solidFill>
                  <a:srgbClr val="FFFFFF"/>
                </a:solidFill>
              </a:rPr>
              <a:t>解决方案</a:t>
            </a:r>
            <a:endParaRPr lang="zh-CN" altLang="en-US" sz="2000">
              <a:solidFill>
                <a:srgbClr val="FFFFFF"/>
              </a:solidFill>
            </a:endParaRPr>
          </a:p>
          <a:p>
            <a:pPr marL="342900" indent="-342900">
              <a:buFont typeface="Arial" panose="020B0604020202020204" pitchFamily="34" charset="0"/>
              <a:buChar char="•"/>
            </a:pPr>
            <a:r>
              <a:rPr lang="en-US" altLang="zh-CN" sz="2000">
                <a:solidFill>
                  <a:srgbClr val="FFFFFF"/>
                </a:solidFill>
              </a:rPr>
              <a:t>Web</a:t>
            </a:r>
            <a:r>
              <a:rPr lang="zh-CN" altLang="en-US" sz="2000">
                <a:solidFill>
                  <a:srgbClr val="FFFFFF"/>
                </a:solidFill>
              </a:rPr>
              <a:t>网页应用</a:t>
            </a:r>
            <a:endParaRPr lang="zh-CN" altLang="en-US" sz="2000">
              <a:solidFill>
                <a:srgbClr val="FFFFFF"/>
              </a:solidFill>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16644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166445;"/>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9385</Words>
  <Application>WPS 演示</Application>
  <PresentationFormat>宽屏</PresentationFormat>
  <Paragraphs>836</Paragraphs>
  <Slides>47</Slides>
  <Notes>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47</vt:i4>
      </vt:variant>
    </vt:vector>
  </HeadingPairs>
  <TitlesOfParts>
    <vt:vector size="69" baseType="lpstr">
      <vt:lpstr>Arial</vt:lpstr>
      <vt:lpstr>宋体</vt:lpstr>
      <vt:lpstr>Wingdings</vt:lpstr>
      <vt:lpstr>微软雅黑</vt:lpstr>
      <vt:lpstr>Wingdings</vt:lpstr>
      <vt:lpstr>阿里巴巴普惠体 R</vt:lpstr>
      <vt:lpstr>阿里巴巴普惠体 B</vt:lpstr>
      <vt:lpstr>阿里巴巴普惠体 R</vt:lpstr>
      <vt:lpstr>Segoe Print</vt:lpstr>
      <vt:lpstr>思源黑体 Medium</vt:lpstr>
      <vt:lpstr>Impact</vt:lpstr>
      <vt:lpstr>Arial Unicode MS</vt:lpstr>
      <vt:lpstr>Calibri</vt:lpstr>
      <vt:lpstr>庞门正道粗书体</vt:lpstr>
      <vt:lpstr>苏新诗柳楷简</vt:lpstr>
      <vt:lpstr>楷体</vt:lpstr>
      <vt:lpstr>Symbol</vt:lpstr>
      <vt:lpstr>-apple-system</vt:lpstr>
      <vt:lpstr>Open Sans</vt:lpstr>
      <vt:lpstr>Open Sans</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用例设计分析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禍雨</cp:lastModifiedBy>
  <cp:revision>9</cp:revision>
  <dcterms:created xsi:type="dcterms:W3CDTF">2025-01-13T02:01:00Z</dcterms:created>
  <dcterms:modified xsi:type="dcterms:W3CDTF">2025-01-13T09:34:25Z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KSOTemplateUUID">
    <vt:lpwstr>v1.0_mb_b1SdqsrP9KxBk34oHfESnA==</vt:lpwstr>
  </property>
  <property fmtid="{D5CDD505-2E9C-101B-9397-08002B2CF9AE}" pid="4" name="ICV">
    <vt:lpwstr>44A0252DB4C549758EEF77C4D4431B3F_12</vt:lpwstr>
  </property>
</Properties>
</file>